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915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691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37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625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40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737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500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412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965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663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864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086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683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696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283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6337-3117-402C-BBE7-117541CF748E}" type="datetimeFigureOut">
              <a:rPr lang="fa-IR" smtClean="0"/>
              <a:t>03/01/1435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E7341D-11B0-482B-975B-B17D58FE6E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106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24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20424453">
            <a:off x="1987881" y="1858232"/>
            <a:ext cx="6588792" cy="1350735"/>
            <a:chOff x="4053383" y="1845217"/>
            <a:chExt cx="6588792" cy="1350735"/>
          </a:xfrm>
        </p:grpSpPr>
        <p:sp>
          <p:nvSpPr>
            <p:cNvPr id="4" name="TextBox 3"/>
            <p:cNvSpPr txBox="1"/>
            <p:nvPr/>
          </p:nvSpPr>
          <p:spPr>
            <a:xfrm>
              <a:off x="4094327" y="1872513"/>
              <a:ext cx="654784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itr" panose="00000700000000000000" pitchFamily="2" charset="-78"/>
                </a:rPr>
                <a:t>مقایسه ی کسرها</a:t>
              </a:r>
              <a:endParaRPr lang="fa-IR" sz="8000" dirty="0">
                <a:cs typeface="B Titr" panose="00000700000000000000" pitchFamily="2" charset="-7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53383" y="1845217"/>
              <a:ext cx="654784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sz="8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itr" panose="00000700000000000000" pitchFamily="2" charset="-78"/>
                </a:rPr>
                <a:t>مقایسه ی کسرها</a:t>
              </a:r>
              <a:endParaRPr lang="fa-IR" sz="8000" dirty="0">
                <a:cs typeface="B Titr" panose="00000700000000000000" pitchFamily="2" charset="-78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270543" y="3431220"/>
            <a:ext cx="22578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یادآوری</a:t>
            </a:r>
            <a:endParaRPr lang="fa-IR" sz="4800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4137" y="4518797"/>
            <a:ext cx="318433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مطالب جدید</a:t>
            </a:r>
            <a:endParaRPr lang="fa-IR" sz="4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6490" y="4092461"/>
            <a:ext cx="9659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+</a:t>
            </a:r>
            <a:endParaRPr lang="fa-IR" sz="4800" dirty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3302" y="5007260"/>
            <a:ext cx="9659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+</a:t>
            </a:r>
            <a:endParaRPr lang="fa-IR" sz="4800" dirty="0">
              <a:cs typeface="B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7290" y="5349794"/>
            <a:ext cx="26589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جمع بندی</a:t>
            </a:r>
            <a:endParaRPr lang="fa-IR" sz="4800" dirty="0"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18364" y="4507959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97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5095">
        <p14:doors dir="vert"/>
      </p:transition>
    </mc:Choice>
    <mc:Fallback>
      <p:transition spd="slow" advTm="50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60117" y="248429"/>
            <a:ext cx="4078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کسرها</a:t>
            </a:r>
            <a:endParaRPr lang="fa-IR" sz="3200" dirty="0">
              <a:cs typeface="B Koodak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3364" y="833204"/>
            <a:ext cx="72053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2800" dirty="0" smtClean="0">
                <a:cs typeface="B Koodak" panose="00000700000000000000" pitchFamily="2" charset="-78"/>
              </a:rPr>
              <a:t>حالت اول: کسرهایی که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مخرج </a:t>
            </a:r>
            <a:r>
              <a:rPr lang="fa-IR" sz="2800" dirty="0" smtClean="0">
                <a:cs typeface="B Koodak" panose="00000700000000000000" pitchFamily="2" charset="-78"/>
              </a:rPr>
              <a:t>آن ها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شبیه به هم </a:t>
            </a:r>
            <a:r>
              <a:rPr lang="fa-IR" sz="2800" dirty="0" smtClean="0">
                <a:cs typeface="B Koodak" panose="00000700000000000000" pitchFamily="2" charset="-78"/>
              </a:rPr>
              <a:t>است.</a:t>
            </a:r>
            <a:endParaRPr lang="fa-IR" sz="2400" dirty="0">
              <a:cs typeface="B Koodak" panose="00000700000000000000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56038" y="1811211"/>
            <a:ext cx="2160000" cy="1082006"/>
            <a:chOff x="2431484" y="1701739"/>
            <a:chExt cx="2160000" cy="1082006"/>
          </a:xfrm>
        </p:grpSpPr>
        <p:sp>
          <p:nvSpPr>
            <p:cNvPr id="7" name="Rectangle 6"/>
            <p:cNvSpPr/>
            <p:nvPr/>
          </p:nvSpPr>
          <p:spPr>
            <a:xfrm>
              <a:off x="2431484" y="1703745"/>
              <a:ext cx="432000" cy="10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1484" y="1703354"/>
              <a:ext cx="216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63484" y="1701739"/>
              <a:ext cx="432000" cy="10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93683" y="1703582"/>
              <a:ext cx="432000" cy="10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27157" y="1703264"/>
              <a:ext cx="432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47737" y="1811211"/>
            <a:ext cx="2160000" cy="1082006"/>
            <a:chOff x="2431484" y="1701739"/>
            <a:chExt cx="2160000" cy="1082006"/>
          </a:xfrm>
        </p:grpSpPr>
        <p:sp>
          <p:nvSpPr>
            <p:cNvPr id="13" name="Rectangle 12"/>
            <p:cNvSpPr/>
            <p:nvPr/>
          </p:nvSpPr>
          <p:spPr>
            <a:xfrm>
              <a:off x="2431484" y="1703745"/>
              <a:ext cx="432000" cy="10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31484" y="1703354"/>
              <a:ext cx="216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63484" y="1701739"/>
              <a:ext cx="432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93683" y="1703582"/>
              <a:ext cx="432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27157" y="1703264"/>
              <a:ext cx="432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95737" y="2992204"/>
                <a:ext cx="844359" cy="10102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indent="2667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8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fa-IR" sz="2400" dirty="0"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737" y="2992204"/>
                <a:ext cx="844359" cy="10102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860117" y="2992204"/>
                <a:ext cx="844359" cy="10102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indent="2667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8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fa-IR" sz="2400" dirty="0"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17" y="2992204"/>
                <a:ext cx="844359" cy="10102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63506" y="1201611"/>
                <a:ext cx="2056891" cy="264687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indent="2667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16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&lt;</m:t>
                      </m:r>
                    </m:oMath>
                  </m:oMathPara>
                </a14:m>
                <a:endParaRPr lang="fa-IR" sz="16600" dirty="0">
                  <a:solidFill>
                    <a:srgbClr val="0070C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506" y="1201611"/>
                <a:ext cx="2056891" cy="26468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1333500" y="4445000"/>
            <a:ext cx="10605213" cy="1892300"/>
          </a:xfrm>
          <a:prstGeom prst="roundRect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TextBox 20"/>
          <p:cNvSpPr txBox="1"/>
          <p:nvPr/>
        </p:nvSpPr>
        <p:spPr>
          <a:xfrm>
            <a:off x="1955800" y="5231945"/>
            <a:ext cx="961897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Koodak" panose="00000700000000000000" pitchFamily="2" charset="-78"/>
              </a:rPr>
              <a:t>اگر مخرج دو کسر یکسان (مثل هم) باشد، کسری بزرگتر است که صورت آن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بزرگتر</a:t>
            </a:r>
            <a:r>
              <a:rPr lang="fa-IR" sz="2800" dirty="0" smtClean="0">
                <a:cs typeface="B Koodak" panose="00000700000000000000" pitchFamily="2" charset="-78"/>
              </a:rPr>
              <a:t> باشد.</a:t>
            </a:r>
            <a:endParaRPr lang="fa-IR" sz="2400" dirty="0"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75378" y="3129039"/>
                <a:ext cx="817293" cy="83099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a-IR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&lt;</m:t>
                      </m:r>
                    </m:oMath>
                  </m:oMathPara>
                </a14:m>
                <a:endParaRPr lang="fa-IR" sz="48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378" y="3129039"/>
                <a:ext cx="817293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8429786" y="4524059"/>
            <a:ext cx="360581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4000" dirty="0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نکته طلایی </a:t>
            </a:r>
            <a:r>
              <a:rPr lang="fa-IR" sz="4000" dirty="0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3</a:t>
            </a:r>
            <a:endParaRPr lang="fa-IR" sz="3600" dirty="0">
              <a:solidFill>
                <a:srgbClr val="00B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4835"/>
            <a:ext cx="2895907" cy="314299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-344543" y="774205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8742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36963">
        <p15:prstTrans prst="curtains"/>
      </p:transition>
    </mc:Choice>
    <mc:Fallback>
      <p:transition spd="slow" advTm="3696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-0.03724 0.04005 C -0.04492 0.04908 -0.05651 0.05394 -0.06875 0.05394 C -0.08256 0.05394 -0.09375 0.04908 -0.10144 0.04005 L -0.13854 -3.7037E-6 " pathEditMode="relative" rAng="0" ptsTypes="AAAAA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6 L 0.0345 0.04005 C 0.04166 0.04908 0.05247 0.05394 0.0638 0.05394 C 0.07669 0.05394 0.08711 0.04908 0.09427 0.04005 L 0.12903 -3.7037E-6 " pathEditMode="relative" rAng="0" ptsTypes="AAAAA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21" grpId="0"/>
      <p:bldP spid="22" grpId="0"/>
      <p:bldP spid="22" grpId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0117" y="248429"/>
            <a:ext cx="4078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کسرها</a:t>
            </a:r>
            <a:endParaRPr lang="fa-IR" sz="3200" dirty="0"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3364" y="833204"/>
            <a:ext cx="72053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2800" dirty="0" smtClean="0">
                <a:cs typeface="B Koodak" panose="00000700000000000000" pitchFamily="2" charset="-78"/>
              </a:rPr>
              <a:t>حالت دوّم: کسرهایی که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صورت </a:t>
            </a:r>
            <a:r>
              <a:rPr lang="fa-IR" sz="2800" dirty="0" smtClean="0">
                <a:cs typeface="B Koodak" panose="00000700000000000000" pitchFamily="2" charset="-78"/>
              </a:rPr>
              <a:t>آن ها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شبیه به هم </a:t>
            </a:r>
            <a:r>
              <a:rPr lang="fa-IR" sz="2800" dirty="0" smtClean="0">
                <a:cs typeface="B Koodak" panose="00000700000000000000" pitchFamily="2" charset="-78"/>
              </a:rPr>
              <a:t>است.</a:t>
            </a:r>
            <a:endParaRPr lang="fa-IR" sz="2400" dirty="0">
              <a:cs typeface="B Koodak" panose="000007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89399" y="1555981"/>
            <a:ext cx="2827372" cy="1080000"/>
            <a:chOff x="4902399" y="1555981"/>
            <a:chExt cx="2827372" cy="1080000"/>
          </a:xfrm>
        </p:grpSpPr>
        <p:grpSp>
          <p:nvGrpSpPr>
            <p:cNvPr id="24" name="Group 23"/>
            <p:cNvGrpSpPr/>
            <p:nvPr/>
          </p:nvGrpSpPr>
          <p:grpSpPr>
            <a:xfrm>
              <a:off x="5569771" y="1555981"/>
              <a:ext cx="2160000" cy="1080000"/>
              <a:chOff x="5569771" y="1555981"/>
              <a:chExt cx="2160000" cy="10800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569771" y="1555981"/>
                <a:ext cx="1080000" cy="108000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a-IR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69771" y="1555981"/>
                <a:ext cx="2160000" cy="1080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902399" y="1666985"/>
                  <a:ext cx="525929" cy="85799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</a:t>
                  </a:r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2399" y="1666985"/>
                  <a:ext cx="525929" cy="85799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9885" b="-567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3154544" y="2797348"/>
            <a:ext cx="2685275" cy="1080481"/>
            <a:chOff x="5567544" y="2835448"/>
            <a:chExt cx="2685275" cy="10804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7726890" y="2952378"/>
                  <a:ext cx="525929" cy="96154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</a:t>
                  </a:r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6890" y="2952378"/>
                  <a:ext cx="525929" cy="96154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38372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Group 24"/>
            <p:cNvGrpSpPr/>
            <p:nvPr/>
          </p:nvGrpSpPr>
          <p:grpSpPr>
            <a:xfrm>
              <a:off x="5567544" y="2835448"/>
              <a:ext cx="2160000" cy="1080481"/>
              <a:chOff x="5567544" y="2835448"/>
              <a:chExt cx="2160000" cy="1080481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567544" y="2835929"/>
                <a:ext cx="432000" cy="108000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a-IR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567544" y="2835538"/>
                <a:ext cx="2160000" cy="108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999544" y="2836304"/>
                <a:ext cx="432000" cy="10776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a-I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429743" y="2835766"/>
                <a:ext cx="432000" cy="108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a-IR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63217" y="2835448"/>
                <a:ext cx="432000" cy="108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a-I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30443" y="3044826"/>
                <a:ext cx="817293" cy="83099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a-IR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&lt;</m:t>
                      </m:r>
                    </m:oMath>
                  </m:oMathPara>
                </a14:m>
                <a:endParaRPr lang="fa-IR" sz="48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43" y="3044826"/>
                <a:ext cx="817293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0" y="3960036"/>
            <a:ext cx="12035597" cy="2907798"/>
            <a:chOff x="0" y="3960036"/>
            <a:chExt cx="12035597" cy="2907798"/>
          </a:xfrm>
        </p:grpSpPr>
        <p:sp>
          <p:nvSpPr>
            <p:cNvPr id="30" name="Rounded Rectangle 29"/>
            <p:cNvSpPr/>
            <p:nvPr/>
          </p:nvSpPr>
          <p:spPr>
            <a:xfrm>
              <a:off x="1333500" y="4445000"/>
              <a:ext cx="10605213" cy="1892300"/>
            </a:xfrm>
            <a:prstGeom prst="roundRect">
              <a:avLst/>
            </a:prstGeom>
            <a:solidFill>
              <a:srgbClr val="FFC000">
                <a:alpha val="4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55800" y="5231945"/>
              <a:ext cx="9618973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sz="2800" dirty="0" smtClean="0">
                  <a:cs typeface="B Koodak" panose="00000700000000000000" pitchFamily="2" charset="-78"/>
                </a:rPr>
                <a:t>اگر صورت دو کسر یکسان (مثل هم) باشد، کسری بزرگتر است که </a:t>
              </a:r>
              <a:r>
                <a:rPr lang="fa-IR" sz="2800" dirty="0" smtClean="0">
                  <a:solidFill>
                    <a:srgbClr val="FF0000"/>
                  </a:solidFill>
                  <a:cs typeface="B Koodak" panose="00000700000000000000" pitchFamily="2" charset="-78"/>
                </a:rPr>
                <a:t>مخرج</a:t>
              </a:r>
              <a:r>
                <a:rPr lang="fa-IR" sz="2800" dirty="0" smtClean="0">
                  <a:cs typeface="B Koodak" panose="00000700000000000000" pitchFamily="2" charset="-78"/>
                </a:rPr>
                <a:t> آن </a:t>
              </a:r>
              <a:r>
                <a:rPr lang="fa-IR" sz="2800" dirty="0" smtClean="0">
                  <a:solidFill>
                    <a:srgbClr val="FF0000"/>
                  </a:solidFill>
                  <a:cs typeface="B Koodak" panose="00000700000000000000" pitchFamily="2" charset="-78"/>
                </a:rPr>
                <a:t>کوچک تر </a:t>
              </a:r>
              <a:r>
                <a:rPr lang="fa-IR" sz="2800" dirty="0" smtClean="0">
                  <a:cs typeface="B Koodak" panose="00000700000000000000" pitchFamily="2" charset="-78"/>
                </a:rPr>
                <a:t>باشد.</a:t>
              </a:r>
              <a:endParaRPr lang="fa-IR" sz="2400" dirty="0">
                <a:cs typeface="B Koodak" panose="00000700000000000000" pitchFamily="2" charset="-7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9786" y="4524059"/>
              <a:ext cx="3605811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indent="266700"/>
              <a:r>
                <a:rPr lang="fa-IR" sz="4000" dirty="0" smtClean="0">
                  <a:solidFill>
                    <a:srgbClr val="FFC000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rPr>
                <a:t>نکته طلایی </a:t>
              </a:r>
              <a:r>
                <a:rPr lang="fa-IR" sz="4000" dirty="0" smtClean="0">
                  <a:solidFill>
                    <a:srgbClr val="00B050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rPr>
                <a:t>4</a:t>
              </a:r>
              <a:endParaRPr lang="fa-IR" sz="3600" dirty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960036"/>
              <a:ext cx="2679197" cy="2907798"/>
            </a:xfrm>
            <a:prstGeom prst="rect">
              <a:avLst/>
            </a:prstGeom>
          </p:spPr>
        </p:pic>
      </p:grpSp>
      <p:grpSp>
        <p:nvGrpSpPr>
          <p:cNvPr id="42" name="Group 41"/>
          <p:cNvGrpSpPr/>
          <p:nvPr/>
        </p:nvGrpSpPr>
        <p:grpSpPr>
          <a:xfrm>
            <a:off x="4666217" y="2375086"/>
            <a:ext cx="3447997" cy="961545"/>
            <a:chOff x="2431160" y="1318610"/>
            <a:chExt cx="3447997" cy="9615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5353228" y="1370386"/>
                  <a:ext cx="525929" cy="85799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</a:t>
                  </a:r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3228" y="1370386"/>
                  <a:ext cx="525929" cy="85799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1395" b="-567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4431697" y="1370386"/>
                  <a:ext cx="525929" cy="85799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</a:t>
                  </a:r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1697" y="1370386"/>
                  <a:ext cx="525929" cy="85799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31395" b="-567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3397602" y="1370386"/>
                  <a:ext cx="525929" cy="85799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</a:t>
                  </a:r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7602" y="1370386"/>
                  <a:ext cx="525929" cy="85799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30233" b="-567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431160" y="1318610"/>
                  <a:ext cx="525929" cy="96154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Koodak" panose="00000700000000000000" pitchFamily="2" charset="-78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fa-IR" sz="2800" dirty="0">
                              <a:cs typeface="B Koodak" panose="00000700000000000000" pitchFamily="2" charset="-78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</a:t>
                  </a:r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160" y="1318610"/>
                  <a:ext cx="525929" cy="96154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36782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4796268" y="1337717"/>
              <a:ext cx="948911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indent="266700"/>
              <a:r>
                <a:rPr lang="fa-IR" sz="5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rPr>
                <a:t>&gt;</a:t>
              </a:r>
              <a:endParaRPr lang="fa-IR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13379" y="1337717"/>
              <a:ext cx="948911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indent="266700"/>
              <a:r>
                <a:rPr lang="fa-IR" sz="5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rPr>
                <a:t>&gt;</a:t>
              </a:r>
              <a:endParaRPr lang="fa-IR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61113" y="1337717"/>
              <a:ext cx="948911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indent="266700"/>
              <a:r>
                <a:rPr lang="fa-IR" sz="5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rPr>
                <a:t>&gt;</a:t>
              </a:r>
              <a:endParaRPr lang="fa-IR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29890" y="2247683"/>
            <a:ext cx="1786753" cy="1291790"/>
            <a:chOff x="2431160" y="1310569"/>
            <a:chExt cx="1786753" cy="12917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426024" y="1310569"/>
                  <a:ext cx="791889" cy="113486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44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4400" dirty="0" smtClean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4400" dirty="0"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3600" dirty="0" smtClean="0">
                      <a:cs typeface="B Koodak" panose="00000700000000000000" pitchFamily="2" charset="-78"/>
                    </a:rPr>
                    <a:t>  </a:t>
                  </a:r>
                  <a:endParaRPr lang="fa-IR" sz="36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6024" y="1310569"/>
                  <a:ext cx="791889" cy="113486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8462" b="-11290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2431160" y="1318610"/>
                  <a:ext cx="684093" cy="128374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4400" i="1"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4400" dirty="0" smtClean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4400" dirty="0">
                              <a:cs typeface="B Koodak" panose="00000700000000000000" pitchFamily="2" charset="-78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fa-IR" sz="4000" dirty="0">
                              <a:cs typeface="B Koodak" panose="00000700000000000000" pitchFamily="2" charset="-78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fa-IR" sz="3600" dirty="0" smtClean="0">
                      <a:cs typeface="B Koodak" panose="00000700000000000000" pitchFamily="2" charset="-78"/>
                    </a:rPr>
                    <a:t>  </a:t>
                  </a:r>
                  <a:endParaRPr lang="fa-IR" sz="36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160" y="1318610"/>
                  <a:ext cx="684093" cy="128374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49107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TextBox 60"/>
            <p:cNvSpPr txBox="1"/>
            <p:nvPr/>
          </p:nvSpPr>
          <p:spPr>
            <a:xfrm>
              <a:off x="2873057" y="1522101"/>
              <a:ext cx="948911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indent="266700"/>
              <a:r>
                <a:rPr lang="fa-IR" sz="5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rPr>
                <a:t>&gt;</a:t>
              </a:r>
              <a:endParaRPr lang="fa-I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-344543" y="774205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578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49507">
        <p14:shred/>
      </p:transition>
    </mc:Choice>
    <mc:Fallback>
      <p:transition spd="slow" advTm="495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44444E-6 L 0.15482 4.44444E-6 C 0.22409 4.44444E-6 0.30964 0.05 0.30964 0.09097 L 0.30964 0.18194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82" y="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9" grpId="0"/>
      <p:bldP spid="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860117" y="248429"/>
            <a:ext cx="4078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کسرها</a:t>
            </a:r>
            <a:endParaRPr lang="fa-IR" sz="3200" dirty="0">
              <a:cs typeface="B Koodak" panose="000007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26342" y="833204"/>
            <a:ext cx="96123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2800" dirty="0" smtClean="0">
                <a:cs typeface="B Koodak" panose="00000700000000000000" pitchFamily="2" charset="-78"/>
              </a:rPr>
              <a:t>حالت سوّم: کسرهایی که صورت و مخرج آن ها شبیه به هم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نیست</a:t>
            </a:r>
            <a:r>
              <a:rPr lang="fa-IR" sz="2800" dirty="0" smtClean="0">
                <a:cs typeface="B Koodak" panose="00000700000000000000" pitchFamily="2" charset="-78"/>
              </a:rPr>
              <a:t>.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8565" y="1356424"/>
            <a:ext cx="113201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Koodak" panose="00000700000000000000" pitchFamily="2" charset="-78"/>
              </a:rPr>
              <a:t>اگر یکی از کسرها بزرگتر از واحد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(ب.و) </a:t>
            </a:r>
            <a:r>
              <a:rPr lang="fa-IR" sz="2800" dirty="0" smtClean="0">
                <a:cs typeface="B Koodak" panose="00000700000000000000" pitchFamily="2" charset="-78"/>
              </a:rPr>
              <a:t>و دیگری واحد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(و) </a:t>
            </a:r>
            <a:r>
              <a:rPr lang="fa-IR" sz="2800" dirty="0" smtClean="0">
                <a:cs typeface="B Koodak" panose="00000700000000000000" pitchFamily="2" charset="-78"/>
              </a:rPr>
              <a:t>یا کوچکتر از واحد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(ک.و) </a:t>
            </a:r>
            <a:r>
              <a:rPr lang="fa-IR" sz="2800" dirty="0" smtClean="0">
                <a:cs typeface="B Koodak" panose="00000700000000000000" pitchFamily="2" charset="-78"/>
              </a:rPr>
              <a:t>باشد، کسر </a:t>
            </a:r>
            <a:r>
              <a:rPr lang="fa-IR" sz="2800" dirty="0">
                <a:solidFill>
                  <a:srgbClr val="FF0000"/>
                </a:solidFill>
                <a:cs typeface="B Koodak" panose="00000700000000000000" pitchFamily="2" charset="-78"/>
              </a:rPr>
              <a:t>(ب.و)</a:t>
            </a:r>
            <a:r>
              <a:rPr lang="fa-IR" sz="2800" dirty="0" smtClean="0">
                <a:cs typeface="B Koodak" panose="00000700000000000000" pitchFamily="2" charset="-78"/>
              </a:rPr>
              <a:t> بزرگتر خواهد بود و به طور کلی: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44202" y="2602918"/>
            <a:ext cx="14077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Koodak" panose="00000700000000000000" pitchFamily="2" charset="-78"/>
              </a:rPr>
              <a:t>کسر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ب.و</a:t>
            </a:r>
            <a:r>
              <a:rPr lang="fa-IR" sz="2400" dirty="0" smtClean="0">
                <a:cs typeface="B Koodak" panose="00000700000000000000" pitchFamily="2" charset="-78"/>
              </a:rPr>
              <a:t>  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23768" y="2412426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44509" y="2412426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1342" y="2602918"/>
            <a:ext cx="14077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Koodak" panose="00000700000000000000" pitchFamily="2" charset="-78"/>
              </a:rPr>
              <a:t>کسر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و</a:t>
            </a:r>
            <a:r>
              <a:rPr lang="fa-IR" sz="2400" dirty="0" smtClean="0">
                <a:cs typeface="B Koodak" panose="00000700000000000000" pitchFamily="2" charset="-78"/>
              </a:rPr>
              <a:t>  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8482" y="2602918"/>
            <a:ext cx="14077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Koodak" panose="00000700000000000000" pitchFamily="2" charset="-78"/>
              </a:rPr>
              <a:t>کسر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ک.و</a:t>
            </a:r>
            <a:r>
              <a:rPr lang="fa-IR" sz="2400" dirty="0" smtClean="0">
                <a:cs typeface="B Koodak" panose="00000700000000000000" pitchFamily="2" charset="-78"/>
              </a:rPr>
              <a:t>  </a:t>
            </a:r>
            <a:endParaRPr lang="fa-IR" sz="2400" dirty="0">
              <a:cs typeface="B Koodak" panose="00000700000000000000" pitchFamily="2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8048099" y="3105810"/>
            <a:ext cx="1" cy="593017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548347" y="3105810"/>
            <a:ext cx="1" cy="593017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048595" y="3105810"/>
            <a:ext cx="1" cy="593017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99077" y="3784166"/>
                <a:ext cx="525929" cy="93833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a-IR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fa-IR" sz="28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 </m:t>
                        </m:r>
                      </m:den>
                    </m:f>
                  </m:oMath>
                </a14:m>
                <a:r>
                  <a:rPr lang="fa-IR" sz="24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  </a:t>
                </a:r>
                <a:endParaRPr lang="fa-IR" sz="24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077" y="3784166"/>
                <a:ext cx="525929" cy="938334"/>
              </a:xfrm>
              <a:prstGeom prst="rect">
                <a:avLst/>
              </a:prstGeom>
              <a:blipFill rotWithShape="0">
                <a:blip r:embed="rId3"/>
                <a:stretch>
                  <a:fillRect l="-3678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6911206" y="3816813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6886" y="3816813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312275" y="3804139"/>
                <a:ext cx="525929" cy="85119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a-IR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5 </m:t>
                        </m:r>
                      </m:den>
                    </m:f>
                  </m:oMath>
                </a14:m>
                <a:r>
                  <a:rPr lang="fa-IR" sz="24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  </a:t>
                </a:r>
                <a:endParaRPr lang="fa-IR" sz="24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275" y="3804139"/>
                <a:ext cx="525929" cy="851195"/>
              </a:xfrm>
              <a:prstGeom prst="rect">
                <a:avLst/>
              </a:prstGeom>
              <a:blipFill rotWithShape="0">
                <a:blip r:embed="rId4"/>
                <a:stretch>
                  <a:fillRect l="-37931" b="-571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25473" y="3824112"/>
                <a:ext cx="525929" cy="85683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a-IR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5 </m:t>
                        </m:r>
                      </m:den>
                    </m:f>
                  </m:oMath>
                </a14:m>
                <a:r>
                  <a:rPr lang="fa-IR" sz="2400" dirty="0" smtClean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  </a:t>
                </a:r>
                <a:endParaRPr lang="fa-IR" sz="24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473" y="3824112"/>
                <a:ext cx="525929" cy="856838"/>
              </a:xfrm>
              <a:prstGeom prst="rect">
                <a:avLst/>
              </a:prstGeom>
              <a:blipFill rotWithShape="0">
                <a:blip r:embed="rId5"/>
                <a:stretch>
                  <a:fillRect l="-39535" b="-567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8316801" y="4655334"/>
            <a:ext cx="1244697" cy="576003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548347" y="4638320"/>
            <a:ext cx="1" cy="593017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588981" y="4577034"/>
            <a:ext cx="1247009" cy="51436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2212745" y="5311777"/>
            <a:ext cx="2160000" cy="1082006"/>
            <a:chOff x="2431484" y="1701739"/>
            <a:chExt cx="2160000" cy="1082006"/>
          </a:xfrm>
        </p:grpSpPr>
        <p:sp>
          <p:nvSpPr>
            <p:cNvPr id="57" name="Rectangle 56"/>
            <p:cNvSpPr/>
            <p:nvPr/>
          </p:nvSpPr>
          <p:spPr>
            <a:xfrm>
              <a:off x="2431484" y="1703745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31484" y="1702741"/>
              <a:ext cx="216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63484" y="1701739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293683" y="1703242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727157" y="1702240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198639" y="5309771"/>
            <a:ext cx="2160000" cy="1082006"/>
            <a:chOff x="2431484" y="1701739"/>
            <a:chExt cx="2160000" cy="1082006"/>
          </a:xfrm>
        </p:grpSpPr>
        <p:sp>
          <p:nvSpPr>
            <p:cNvPr id="63" name="Rectangle 62"/>
            <p:cNvSpPr/>
            <p:nvPr/>
          </p:nvSpPr>
          <p:spPr>
            <a:xfrm>
              <a:off x="2431484" y="1703745"/>
              <a:ext cx="432000" cy="10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31484" y="1702967"/>
              <a:ext cx="2160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863484" y="1701739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293683" y="1703582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727157" y="1702353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483299" y="5307765"/>
            <a:ext cx="2160000" cy="1082006"/>
            <a:chOff x="2431484" y="1701739"/>
            <a:chExt cx="2160000" cy="1082006"/>
          </a:xfrm>
        </p:grpSpPr>
        <p:sp>
          <p:nvSpPr>
            <p:cNvPr id="69" name="Rectangle 68"/>
            <p:cNvSpPr/>
            <p:nvPr/>
          </p:nvSpPr>
          <p:spPr>
            <a:xfrm>
              <a:off x="2431484" y="1703745"/>
              <a:ext cx="432000" cy="10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31484" y="1702967"/>
              <a:ext cx="2160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863484" y="1701739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293683" y="1703582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27157" y="1702353"/>
              <a:ext cx="432000" cy="10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10819392" y="5307765"/>
            <a:ext cx="432000" cy="10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a-IR"/>
          </a:p>
        </p:txBody>
      </p:sp>
      <p:sp>
        <p:nvSpPr>
          <p:cNvPr id="75" name="TextBox 74"/>
          <p:cNvSpPr txBox="1"/>
          <p:nvPr/>
        </p:nvSpPr>
        <p:spPr>
          <a:xfrm>
            <a:off x="7479607" y="5492373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68527" y="5464435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62318" y="3053157"/>
            <a:ext cx="1087639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Koodak" panose="00000700000000000000" pitchFamily="2" charset="-78"/>
              </a:rPr>
              <a:t>اگر </a:t>
            </a:r>
            <a:r>
              <a:rPr lang="fa-IR" sz="2800" dirty="0" smtClean="0">
                <a:solidFill>
                  <a:srgbClr val="0070C0"/>
                </a:solidFill>
                <a:cs typeface="B Koodak" panose="00000700000000000000" pitchFamily="2" charset="-78"/>
              </a:rPr>
              <a:t>هر دو کسر </a:t>
            </a:r>
            <a:r>
              <a:rPr lang="fa-IR" sz="2800" dirty="0" smtClean="0">
                <a:cs typeface="B Koodak" panose="00000700000000000000" pitchFamily="2" charset="-78"/>
              </a:rPr>
              <a:t>بزرگ تر از واحد بودند </a:t>
            </a:r>
            <a:r>
              <a:rPr lang="fa-IR" sz="6000" dirty="0" smtClean="0">
                <a:solidFill>
                  <a:srgbClr val="FF0000"/>
                </a:solidFill>
                <a:cs typeface="B Koodak" panose="00000700000000000000" pitchFamily="2" charset="-78"/>
              </a:rPr>
              <a:t>یا</a:t>
            </a:r>
            <a:r>
              <a:rPr lang="fa-IR" sz="2800" dirty="0" smtClean="0">
                <a:cs typeface="B Koodak" panose="00000700000000000000" pitchFamily="2" charset="-78"/>
              </a:rPr>
              <a:t> </a:t>
            </a:r>
            <a:r>
              <a:rPr lang="fa-IR" sz="2800" dirty="0">
                <a:solidFill>
                  <a:srgbClr val="0070C0"/>
                </a:solidFill>
                <a:cs typeface="B Koodak" panose="00000700000000000000" pitchFamily="2" charset="-78"/>
              </a:rPr>
              <a:t>هر دو کسر </a:t>
            </a:r>
            <a:r>
              <a:rPr lang="fa-IR" sz="2800" dirty="0">
                <a:cs typeface="B Koodak" panose="00000700000000000000" pitchFamily="2" charset="-78"/>
              </a:rPr>
              <a:t>کوچک تر از </a:t>
            </a:r>
            <a:r>
              <a:rPr lang="fa-IR" sz="2800" dirty="0" smtClean="0">
                <a:cs typeface="B Koodak" panose="00000700000000000000" pitchFamily="2" charset="-78"/>
              </a:rPr>
              <a:t>واحد چی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؟</a:t>
            </a:r>
            <a:endParaRPr lang="fa-IR" sz="2800" dirty="0">
              <a:solidFill>
                <a:srgbClr val="FF0000"/>
              </a:solidFill>
              <a:cs typeface="B Koodak" panose="00000700000000000000" pitchFamily="2" charset="-78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fa-IR" sz="2400" dirty="0">
              <a:cs typeface="B Koodak" panose="00000700000000000000" pitchFamily="2" charset="-78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687055" y="3866414"/>
            <a:ext cx="1461243" cy="1050159"/>
            <a:chOff x="4799077" y="3797613"/>
            <a:chExt cx="1461243" cy="10501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4799077" y="3797613"/>
                  <a:ext cx="525929" cy="105015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6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fa-IR" sz="32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fa-IR" sz="2800" dirty="0" smtClean="0">
                      <a:solidFill>
                        <a:srgbClr val="FF0000"/>
                      </a:solidFill>
                      <a:cs typeface="B Koodak" panose="00000700000000000000" pitchFamily="2" charset="-78"/>
                    </a:rPr>
                    <a:t>  </a:t>
                  </a:r>
                  <a:endPara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9077" y="3797613"/>
                  <a:ext cx="525929" cy="105015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1163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5734391" y="3818712"/>
                  <a:ext cx="525929" cy="95417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a-I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6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6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2800" dirty="0" smtClean="0">
                      <a:solidFill>
                        <a:srgbClr val="FF0000"/>
                      </a:solidFill>
                      <a:cs typeface="B Koodak" panose="00000700000000000000" pitchFamily="2" charset="-78"/>
                    </a:rPr>
                    <a:t>  </a:t>
                  </a:r>
                  <a:endParaRPr lang="fa-IR" sz="2800" dirty="0">
                    <a:solidFill>
                      <a:srgbClr val="FF0000"/>
                    </a:solidFill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4391" y="3818712"/>
                  <a:ext cx="525929" cy="95417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1379" b="-8333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TextBox 82"/>
            <p:cNvSpPr txBox="1"/>
            <p:nvPr/>
          </p:nvSpPr>
          <p:spPr>
            <a:xfrm>
              <a:off x="5048444" y="3924442"/>
              <a:ext cx="948911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indent="266700"/>
              <a:r>
                <a:rPr lang="fa-IR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rPr>
                <a:t>؟</a:t>
              </a:r>
              <a:endParaRPr lang="fa-IR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51291" y="5400249"/>
            <a:ext cx="103219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174625" algn="just"/>
            <a:r>
              <a:rPr lang="fa-IR" sz="2800" dirty="0">
                <a:cs typeface="B Koodak" panose="00000700000000000000" pitchFamily="2" charset="-78"/>
              </a:rPr>
              <a:t>برای اینکه </a:t>
            </a:r>
            <a:r>
              <a:rPr lang="fa-IR" sz="2800" dirty="0" smtClean="0">
                <a:cs typeface="B Koodak" panose="00000700000000000000" pitchFamily="2" charset="-78"/>
              </a:rPr>
              <a:t>بدونیم کدوم </a:t>
            </a:r>
            <a:r>
              <a:rPr lang="fa-IR" sz="2800" dirty="0">
                <a:cs typeface="B Koodak" panose="00000700000000000000" pitchFamily="2" charset="-78"/>
              </a:rPr>
              <a:t>یک از کسرهای بالا بزرگ </a:t>
            </a:r>
            <a:r>
              <a:rPr lang="fa-IR" sz="2800" dirty="0" smtClean="0">
                <a:cs typeface="B Koodak" panose="00000700000000000000" pitchFamily="2" charset="-78"/>
              </a:rPr>
              <a:t>تره باید </a:t>
            </a:r>
            <a:r>
              <a:rPr lang="fa-IR" sz="2800" dirty="0">
                <a:cs typeface="B Koodak" panose="00000700000000000000" pitchFamily="2" charset="-78"/>
              </a:rPr>
              <a:t>کسری مساوی با کسرهای بالا پیدا کنیم، به طوری که مخرج </a:t>
            </a:r>
            <a:r>
              <a:rPr lang="fa-IR" sz="2800" dirty="0" smtClean="0">
                <a:cs typeface="B Koodak" panose="00000700000000000000" pitchFamily="2" charset="-78"/>
              </a:rPr>
              <a:t>هر </a:t>
            </a:r>
            <a:r>
              <a:rPr lang="fa-IR" sz="2800" dirty="0">
                <a:cs typeface="B Koodak" panose="00000700000000000000" pitchFamily="2" charset="-78"/>
              </a:rPr>
              <a:t>دوی </a:t>
            </a:r>
            <a:r>
              <a:rPr lang="fa-IR" sz="2800" dirty="0" smtClean="0">
                <a:cs typeface="B Koodak" panose="00000700000000000000" pitchFamily="2" charset="-78"/>
              </a:rPr>
              <a:t>اونها </a:t>
            </a:r>
            <a:r>
              <a:rPr lang="fa-IR" sz="2800" dirty="0">
                <a:cs typeface="B Koodak" panose="00000700000000000000" pitchFamily="2" charset="-78"/>
              </a:rPr>
              <a:t>مثل هم </a:t>
            </a:r>
            <a:r>
              <a:rPr lang="fa-IR" sz="2800" dirty="0" smtClean="0">
                <a:cs typeface="B Koodak" panose="00000700000000000000" pitchFamily="2" charset="-78"/>
              </a:rPr>
              <a:t>باشه. 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17308" y="4180425"/>
            <a:ext cx="718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solidFill>
                  <a:srgbClr val="0070C0"/>
                </a:solidFill>
                <a:cs typeface="B Koodak" panose="00000700000000000000" pitchFamily="2" charset="-78"/>
              </a:rPr>
              <a:t>ک.و  </a:t>
            </a:r>
            <a:endParaRPr lang="fa-IR" sz="2400" dirty="0">
              <a:solidFill>
                <a:srgbClr val="0070C0"/>
              </a:solidFill>
              <a:cs typeface="B Koodak" panose="00000700000000000000" pitchFamily="2" charset="-7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958335" y="4172624"/>
            <a:ext cx="718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solidFill>
                  <a:srgbClr val="0070C0"/>
                </a:solidFill>
                <a:cs typeface="B Koodak" panose="00000700000000000000" pitchFamily="2" charset="-78"/>
              </a:rPr>
              <a:t>ک.و  </a:t>
            </a:r>
            <a:endParaRPr lang="fa-IR" sz="2400" dirty="0">
              <a:solidFill>
                <a:srgbClr val="0070C0"/>
              </a:solidFill>
              <a:cs typeface="B Koodak" panose="00000700000000000000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344543" y="774205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6574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Tm="86608">
        <p15:prstTrans prst="origami" invX="1"/>
      </p:transition>
    </mc:Choice>
    <mc:Fallback>
      <p:transition spd="slow" advTm="866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4" grpId="1"/>
      <p:bldP spid="28" grpId="0"/>
      <p:bldP spid="28" grpId="1"/>
      <p:bldP spid="29" grpId="0"/>
      <p:bldP spid="29" grpId="1"/>
      <p:bldP spid="31" grpId="0"/>
      <p:bldP spid="31" grpId="1"/>
      <p:bldP spid="32" grpId="0"/>
      <p:bldP spid="32" grpId="1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6" grpId="0"/>
      <p:bldP spid="46" grpId="1"/>
      <p:bldP spid="74" grpId="0" animBg="1"/>
      <p:bldP spid="74" grpId="1" animBg="1"/>
      <p:bldP spid="75" grpId="0"/>
      <p:bldP spid="75" grpId="1"/>
      <p:bldP spid="76" grpId="0"/>
      <p:bldP spid="76" grpId="1"/>
      <p:bldP spid="79" grpId="0"/>
      <p:bldP spid="79" grpId="1"/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333500" y="4445000"/>
            <a:ext cx="10605213" cy="1892300"/>
          </a:xfrm>
          <a:prstGeom prst="roundRect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8429786" y="4524059"/>
            <a:ext cx="360581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4000" dirty="0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نکته طلایی </a:t>
            </a:r>
            <a:r>
              <a:rPr lang="fa-IR" sz="4000" dirty="0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5</a:t>
            </a:r>
            <a:endParaRPr lang="fa-IR" sz="3600" dirty="0">
              <a:solidFill>
                <a:srgbClr val="00B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37" y="3163173"/>
            <a:ext cx="4109621" cy="4460272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26" name="TextBox 25"/>
          <p:cNvSpPr txBox="1"/>
          <p:nvPr/>
        </p:nvSpPr>
        <p:spPr>
          <a:xfrm>
            <a:off x="8893866" y="5173762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29279" y="5391149"/>
            <a:ext cx="31199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Koodak" panose="00000700000000000000" pitchFamily="2" charset="-78"/>
              </a:rPr>
              <a:t>کسر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کوچک تر از واحد</a:t>
            </a:r>
            <a:r>
              <a:rPr lang="fa-IR" sz="2400" dirty="0" smtClean="0">
                <a:cs typeface="B Koodak" panose="00000700000000000000" pitchFamily="2" charset="-78"/>
              </a:rPr>
              <a:t>  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91203" y="5379612"/>
            <a:ext cx="31199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Koodak" panose="00000700000000000000" pitchFamily="2" charset="-78"/>
              </a:rPr>
              <a:t>کسر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بزرگ تر از واحد</a:t>
            </a:r>
            <a:r>
              <a:rPr lang="fa-IR" sz="2400" dirty="0" smtClean="0">
                <a:cs typeface="B Koodak" panose="00000700000000000000" pitchFamily="2" charset="-78"/>
              </a:rPr>
              <a:t>  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6161" y="5391150"/>
            <a:ext cx="13587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Koodak" panose="00000700000000000000" pitchFamily="2" charset="-78"/>
              </a:rPr>
              <a:t>کسر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واحد</a:t>
            </a:r>
            <a:r>
              <a:rPr lang="fa-IR" sz="2400" dirty="0" smtClean="0">
                <a:cs typeface="B Koodak" panose="00000700000000000000" pitchFamily="2" charset="-78"/>
              </a:rPr>
              <a:t>  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35597" y="5391148"/>
            <a:ext cx="13985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Koodak" panose="00000700000000000000" pitchFamily="2" charset="-78"/>
              </a:rPr>
              <a:t>کسر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صفر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79139" y="5173762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88928" y="5173762"/>
            <a:ext cx="94891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6700"/>
            <a:r>
              <a:rPr lang="fa-IR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&gt;</a:t>
            </a:r>
            <a:endParaRPr lang="fa-IR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pic>
        <p:nvPicPr>
          <p:cNvPr id="34" name="Picture 8" descr="1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28" y="5841277"/>
            <a:ext cx="772264" cy="68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8" descr="1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2581" y="4230161"/>
            <a:ext cx="772264" cy="68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293" y="335471"/>
            <a:ext cx="5333970" cy="4188588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 rot="19800000">
            <a:off x="5110945" y="1171255"/>
            <a:ext cx="1108294" cy="1103621"/>
            <a:chOff x="0" y="-13"/>
            <a:chExt cx="903605" cy="900013"/>
          </a:xfrm>
        </p:grpSpPr>
        <p:grpSp>
          <p:nvGrpSpPr>
            <p:cNvPr id="39" name="Group 38"/>
            <p:cNvGrpSpPr/>
            <p:nvPr/>
          </p:nvGrpSpPr>
          <p:grpSpPr>
            <a:xfrm>
              <a:off x="0" y="0"/>
              <a:ext cx="900000" cy="900000"/>
              <a:chOff x="0" y="0"/>
              <a:chExt cx="900000" cy="900000"/>
            </a:xfrm>
          </p:grpSpPr>
          <p:sp>
            <p:nvSpPr>
              <p:cNvPr id="43" name="Flowchart: Or 42"/>
              <p:cNvSpPr>
                <a:spLocks noChangeAspect="1"/>
              </p:cNvSpPr>
              <p:nvPr/>
            </p:nvSpPr>
            <p:spPr>
              <a:xfrm>
                <a:off x="0" y="0"/>
                <a:ext cx="900000" cy="900000"/>
              </a:xfrm>
              <a:prstGeom prst="flowChar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a-IR"/>
              </a:p>
            </p:txBody>
          </p:sp>
          <p:sp>
            <p:nvSpPr>
              <p:cNvPr id="44" name="Flowchart: Or 43"/>
              <p:cNvSpPr>
                <a:spLocks noChangeAspect="1"/>
              </p:cNvSpPr>
              <p:nvPr/>
            </p:nvSpPr>
            <p:spPr>
              <a:xfrm rot="18900000">
                <a:off x="0" y="0"/>
                <a:ext cx="900000" cy="900000"/>
              </a:xfrm>
              <a:prstGeom prst="flowChar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a-IR"/>
              </a:p>
            </p:txBody>
          </p:sp>
        </p:grpSp>
        <p:sp>
          <p:nvSpPr>
            <p:cNvPr id="40" name="Pie 39"/>
            <p:cNvSpPr/>
            <p:nvPr/>
          </p:nvSpPr>
          <p:spPr>
            <a:xfrm>
              <a:off x="0" y="0"/>
              <a:ext cx="899795" cy="899795"/>
            </a:xfrm>
            <a:prstGeom prst="pie">
              <a:avLst>
                <a:gd name="adj1" fmla="val 0"/>
                <a:gd name="adj2" fmla="val 26949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41" name="Pie 40"/>
            <p:cNvSpPr/>
            <p:nvPr/>
          </p:nvSpPr>
          <p:spPr>
            <a:xfrm rot="8100000">
              <a:off x="205" y="205"/>
              <a:ext cx="899795" cy="899795"/>
            </a:xfrm>
            <a:prstGeom prst="pie">
              <a:avLst>
                <a:gd name="adj1" fmla="val 0"/>
                <a:gd name="adj2" fmla="val 26949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42" name="Pie 41"/>
            <p:cNvSpPr/>
            <p:nvPr/>
          </p:nvSpPr>
          <p:spPr>
            <a:xfrm rot="16200000">
              <a:off x="3810" y="-13"/>
              <a:ext cx="899795" cy="899795"/>
            </a:xfrm>
            <a:prstGeom prst="pie">
              <a:avLst>
                <a:gd name="adj1" fmla="val 0"/>
                <a:gd name="adj2" fmla="val 26949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860117" y="248429"/>
            <a:ext cx="4078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کسرها</a:t>
            </a:r>
            <a:endParaRPr lang="fa-IR" sz="3200" dirty="0">
              <a:cs typeface="B Koodak" panose="00000700000000000000" pitchFamily="2" charset="-78"/>
            </a:endParaRPr>
          </a:p>
        </p:txBody>
      </p:sp>
      <p:pic>
        <p:nvPicPr>
          <p:cNvPr id="24" name="Picture 8" descr="1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11" y="1411139"/>
            <a:ext cx="414713" cy="3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-344543" y="774205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0997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2798">
        <p15:prstTrans prst="wind" invX="1"/>
      </p:transition>
    </mc:Choice>
    <mc:Fallback>
      <p:transition spd="slow" advTm="27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0117" y="248429"/>
            <a:ext cx="4078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کسرها</a:t>
            </a:r>
            <a:endParaRPr lang="fa-IR" sz="3200" dirty="0"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0" y="744304"/>
            <a:ext cx="1022421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یادته قبلا به دو تا کسر برخورد کردیم که هر دوشون کوچیک تر از واحد بودند و گفتیم اول لازمه با کسرهای مساوی آشنا بشیم و بعد اون ها رو مقایسه کنیم؟ </a:t>
            </a:r>
            <a:r>
              <a:rPr lang="fa-IR" sz="2400" dirty="0" smtClean="0">
                <a:solidFill>
                  <a:srgbClr val="00B050"/>
                </a:solidFill>
                <a:cs typeface="B Koodak" panose="00000700000000000000" pitchFamily="2" charset="-78"/>
              </a:rPr>
              <a:t>من که یادمه</a:t>
            </a:r>
            <a:endParaRPr lang="fa-IR" sz="2000" dirty="0">
              <a:solidFill>
                <a:srgbClr val="00B050"/>
              </a:solidFill>
              <a:cs typeface="B Koodak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625" y="1872404"/>
            <a:ext cx="6315075" cy="3550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1587500" y="5621104"/>
            <a:ext cx="1022421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حالا وقتشه بریم سراغ مقایسه ی کسرهایی که صورت ها یا مخرج های مشابهی ندارند و هر دوشون کوچیک تر از واحد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(ک.و) </a:t>
            </a:r>
            <a:r>
              <a:rPr lang="fa-IR" sz="2400" dirty="0" smtClean="0">
                <a:cs typeface="B Koodak" panose="00000700000000000000" pitchFamily="2" charset="-78"/>
              </a:rPr>
              <a:t>یا هر دوشون بزرگتر از واحد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(ب.و) </a:t>
            </a:r>
            <a:r>
              <a:rPr lang="fa-IR" sz="2400" dirty="0" smtClean="0">
                <a:cs typeface="B Koodak" panose="00000700000000000000" pitchFamily="2" charset="-78"/>
              </a:rPr>
              <a:t>هستند.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8900" y="4330700"/>
            <a:ext cx="5499100" cy="965200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525000" y="3797300"/>
            <a:ext cx="1155700" cy="533400"/>
          </a:xfrm>
          <a:prstGeom prst="line">
            <a:avLst/>
          </a:prstGeom>
          <a:ln w="571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47950" y="3867150"/>
            <a:ext cx="1123950" cy="463550"/>
          </a:xfrm>
          <a:prstGeom prst="line">
            <a:avLst/>
          </a:prstGeom>
          <a:ln w="571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44543" y="774205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8639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0808">
        <p15:prstTrans prst="crush"/>
      </p:transition>
    </mc:Choice>
    <mc:Fallback>
      <p:transition spd="slow" advTm="308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0117" y="248429"/>
            <a:ext cx="4078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کسرها</a:t>
            </a:r>
            <a:endParaRPr lang="fa-IR" sz="3200" dirty="0"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99671" y="2199027"/>
                <a:ext cx="6760446" cy="6680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  <m:r>
                        <a:rPr lang="fa-IR" sz="20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12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16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0070C0"/>
                              </a:solidFill>
                              <a:cs typeface="B Koodak" panose="00000700000000000000" pitchFamily="2" charset="-78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Koodak" panose="00000700000000000000" pitchFamily="2" charset="-78"/>
                            </a:rPr>
                            <m:t>20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…</m:t>
                      </m:r>
                    </m:oMath>
                  </m:oMathPara>
                </a14:m>
                <a:endParaRPr lang="fa-IR" sz="20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671" y="2199027"/>
                <a:ext cx="6760446" cy="668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25600" y="833204"/>
                <a:ext cx="10224213" cy="136582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just"/>
                <a:r>
                  <a:rPr lang="fa-IR" sz="2400" dirty="0" smtClean="0">
                    <a:cs typeface="B Koodak" panose="00000700000000000000" pitchFamily="2" charset="-78"/>
                  </a:rPr>
                  <a:t>می خواهیم دو کسر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0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0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4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0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fa-IR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 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را مقایسه کنیم. چون هر دو کوچکتر از واحد هستند و نمی توان آن ها را به سادگی باهم مقایسه کرد به همین دلیل به جای این کسرها، کسرهای مساوی با دو کسر را می نویسیم و آن ها را باهم مقایسه می کنیم.</a:t>
                </a:r>
                <a:endParaRPr lang="fa-IR" sz="2000" dirty="0"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00" y="833204"/>
                <a:ext cx="10224213" cy="1365823"/>
              </a:xfrm>
              <a:prstGeom prst="rect">
                <a:avLst/>
              </a:prstGeom>
              <a:blipFill rotWithShape="0">
                <a:blip r:embed="rId4"/>
                <a:stretch>
                  <a:fillRect l="-1670" r="-894" b="-937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99671" y="2896782"/>
                <a:ext cx="6760446" cy="6680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5</m:t>
                          </m:r>
                        </m:den>
                      </m:f>
                      <m:r>
                        <a:rPr lang="fa-IR" sz="20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10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15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0070C0"/>
                              </a:solidFill>
                              <a:cs typeface="B Koodak" panose="00000700000000000000" pitchFamily="2" charset="-78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Koodak" panose="00000700000000000000" pitchFamily="2" charset="-78"/>
                            </a:rPr>
                            <m:t>20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0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25</m:t>
                          </m:r>
                        </m:den>
                      </m:f>
                      <m:r>
                        <a:rPr lang="fa-IR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…</m:t>
                      </m:r>
                    </m:oMath>
                  </m:oMathPara>
                </a14:m>
                <a:endParaRPr lang="fa-IR" sz="20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671" y="2896782"/>
                <a:ext cx="6760446" cy="6680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25599" y="3603166"/>
                <a:ext cx="10224213" cy="103618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just"/>
                <a:r>
                  <a:rPr lang="fa-IR" sz="2400" dirty="0" smtClean="0">
                    <a:cs typeface="B Koodak" panose="00000700000000000000" pitchFamily="2" charset="-78"/>
                  </a:rPr>
                  <a:t>از بین تمام کسرهای مساوی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4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کسر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cs typeface="B Koodak" panose="00000700000000000000" pitchFamily="2" charset="-78"/>
                          </a:rPr>
                          <m:t>20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و از بین تمام کسرهای مساوی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FF0000"/>
                            </a:solidFill>
                            <a:cs typeface="B Koodak" panose="00000700000000000000" pitchFamily="2" charset="-78"/>
                          </a:rPr>
                          <m:t>5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کسرِ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cs typeface="B Koodak" panose="00000700000000000000" pitchFamily="2" charset="-78"/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400" dirty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cs typeface="B Koodak" panose="00000700000000000000" pitchFamily="2" charset="-78"/>
                          </a:rPr>
                          <m:t>20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را انتخاب می کنیم. می دونی چرا؟</a:t>
                </a:r>
                <a:endParaRPr lang="fa-IR" sz="2000" dirty="0"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599" y="3603166"/>
                <a:ext cx="10224213" cy="1036181"/>
              </a:xfrm>
              <a:prstGeom prst="rect">
                <a:avLst/>
              </a:prstGeom>
              <a:blipFill rotWithShape="0">
                <a:blip r:embed="rId6"/>
                <a:stretch>
                  <a:fillRect l="-1550" r="-894" b="-1294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25598" y="4639347"/>
            <a:ext cx="1022421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آفرین بر تو دلبندم، درسته، چون مخرج هر دوشون </a:t>
            </a:r>
            <a:r>
              <a:rPr lang="fa-IR" sz="2400" dirty="0" smtClean="0">
                <a:solidFill>
                  <a:srgbClr val="0070C0"/>
                </a:solidFill>
                <a:cs typeface="B Koodak" panose="00000700000000000000" pitchFamily="2" charset="-78"/>
              </a:rPr>
              <a:t>بیسته (20) </a:t>
            </a:r>
            <a:r>
              <a:rPr lang="fa-IR" sz="2400" dirty="0" smtClean="0">
                <a:cs typeface="B Koodak" panose="00000700000000000000" pitchFamily="2" charset="-78"/>
              </a:rPr>
              <a:t>و دو کسر که مخرجشون یکی باشه رو راحت میشه مقایسه کرد.</a:t>
            </a:r>
            <a:endParaRPr lang="fa-IR" sz="2000" dirty="0"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51048" y="5271052"/>
                <a:ext cx="1193566" cy="7705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  <m:r>
                        <a:rPr lang="fa-I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0070C0"/>
                              </a:solidFill>
                              <a:cs typeface="B Koodak" panose="00000700000000000000" pitchFamily="2" charset="-78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Koodak" panose="00000700000000000000" pitchFamily="2" charset="-78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fa-IR" sz="24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048" y="5271052"/>
                <a:ext cx="1193566" cy="770532"/>
              </a:xfrm>
              <a:prstGeom prst="rect">
                <a:avLst/>
              </a:prstGeom>
              <a:blipFill rotWithShape="0">
                <a:blip r:embed="rId7"/>
                <a:stretch>
                  <a:fillRect b="-79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97013" y="5271052"/>
                <a:ext cx="1549048" cy="77655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0070C0"/>
                              </a:solidFill>
                              <a:cs typeface="B Koodak" panose="00000700000000000000" pitchFamily="2" charset="-78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Koodak" panose="00000700000000000000" pitchFamily="2" charset="-78"/>
                            </a:rPr>
                            <m:t>20</m:t>
                          </m:r>
                        </m:den>
                      </m:f>
                      <m:r>
                        <a:rPr lang="fa-IR" sz="2400" b="0" i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a-IR" sz="2400" dirty="0">
                  <a:solidFill>
                    <a:srgbClr val="FF0000"/>
                  </a:solidFill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013" y="5271052"/>
                <a:ext cx="1549048" cy="77655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98621" y="5395253"/>
                <a:ext cx="596783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a-IR" sz="36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B Koodak" panose="00000700000000000000" pitchFamily="2" charset="-78"/>
                        </a:rPr>
                        <m:t>&lt;</m:t>
                      </m:r>
                    </m:oMath>
                  </m:oMathPara>
                </a14:m>
                <a:endParaRPr lang="fa-I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621" y="5395253"/>
                <a:ext cx="596783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844444" y="6275692"/>
            <a:ext cx="65031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به این کار، پیدا کردن کوچک ترین مخرج مشترک می گویند.</a:t>
            </a:r>
            <a:endParaRPr lang="fa-IR" sz="2000" dirty="0">
              <a:cs typeface="B Koodak" panose="00000700000000000000" pitchFamily="2" charset="-78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584" y="4217887"/>
            <a:ext cx="3388833" cy="259205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-344543" y="774205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823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92509">
        <p15:prstTrans prst="fracture"/>
      </p:transition>
    </mc:Choice>
    <mc:Fallback>
      <p:transition spd="slow" advTm="925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0117" y="248429"/>
            <a:ext cx="4078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کسرها</a:t>
            </a:r>
            <a:endParaRPr lang="fa-IR" sz="3200" dirty="0">
              <a:cs typeface="B Koodak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309983"/>
            <a:ext cx="25085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خلاصه و نتیجه گیری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3333" y="711665"/>
            <a:ext cx="96131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کسرهای زیر را مقایسه کن و دلیل هر مقایسه را بنویس.</a:t>
            </a:r>
            <a:endParaRPr lang="fa-IR" sz="2000" dirty="0">
              <a:cs typeface="B Koodak" panose="00000700000000000000" pitchFamily="2" charset="-7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026413" y="1279099"/>
            <a:ext cx="1929654" cy="786986"/>
            <a:chOff x="9899415" y="1319416"/>
            <a:chExt cx="1929654" cy="7869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9899415" y="1319416"/>
                  <a:ext cx="1929654" cy="67255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18</m:t>
                          </m:r>
                        </m:den>
                      </m:f>
                    </m:oMath>
                  </a14:m>
                  <a:r>
                    <a:rPr lang="fa-IR" sz="2800" dirty="0" smtClean="0">
                      <a:cs typeface="B Koodak" panose="00000700000000000000" pitchFamily="2" charset="-78"/>
                    </a:rPr>
                    <a:t>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18</m:t>
                          </m:r>
                        </m:den>
                      </m:f>
                    </m:oMath>
                  </a14:m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9415" y="1319416"/>
                  <a:ext cx="1929654" cy="6725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24545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515598" y="1398516"/>
              <a:ext cx="89198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۝</a:t>
              </a:r>
              <a:endParaRPr lang="fa-IR" sz="4000" dirty="0">
                <a:cs typeface="B Koodak" panose="00000700000000000000" pitchFamily="2" charset="-78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816353" y="2230286"/>
            <a:ext cx="1929654" cy="775743"/>
            <a:chOff x="9816353" y="2230286"/>
            <a:chExt cx="1929654" cy="7757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9816353" y="2230286"/>
                  <a:ext cx="1929654" cy="66864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7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</m:oMath>
                  </a14:m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16353" y="2230286"/>
                  <a:ext cx="1929654" cy="66864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636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10642596" y="2298143"/>
              <a:ext cx="89198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۝</a:t>
              </a:r>
              <a:endParaRPr lang="fa-IR" sz="4000" dirty="0">
                <a:cs typeface="B Koodak" panose="00000700000000000000" pitchFamily="2" charset="-78"/>
              </a:endParaRPr>
            </a:p>
          </p:txBody>
        </p:sp>
      </p:grpSp>
      <p:sp>
        <p:nvSpPr>
          <p:cNvPr id="13" name="Left Arrow 12"/>
          <p:cNvSpPr/>
          <p:nvPr/>
        </p:nvSpPr>
        <p:spPr>
          <a:xfrm>
            <a:off x="9695329" y="1546412"/>
            <a:ext cx="457200" cy="188259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1721224" y="1423155"/>
            <a:ext cx="79741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اگر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مخرج</a:t>
            </a:r>
            <a:r>
              <a:rPr lang="fa-IR" sz="2400" dirty="0" smtClean="0">
                <a:cs typeface="B Koodak" panose="00000700000000000000" pitchFamily="2" charset="-78"/>
              </a:rPr>
              <a:t> دو کسر برابر باشد، کسری که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صورت بیشتری </a:t>
            </a:r>
            <a:r>
              <a:rPr lang="fa-IR" sz="2400" dirty="0" smtClean="0">
                <a:cs typeface="B Koodak" panose="00000700000000000000" pitchFamily="2" charset="-78"/>
              </a:rPr>
              <a:t>دارد بزرگتر است.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2088" y="4201626"/>
            <a:ext cx="48167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fa-IR" sz="4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9363631" y="4380411"/>
            <a:ext cx="984653" cy="205036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TextBox 17"/>
          <p:cNvSpPr txBox="1"/>
          <p:nvPr/>
        </p:nvSpPr>
        <p:spPr>
          <a:xfrm>
            <a:off x="10888092" y="1358199"/>
            <a:ext cx="48167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fa-IR" sz="4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9695329" y="2470821"/>
            <a:ext cx="457200" cy="188259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extBox 22"/>
          <p:cNvSpPr txBox="1"/>
          <p:nvPr/>
        </p:nvSpPr>
        <p:spPr>
          <a:xfrm>
            <a:off x="10890886" y="2298143"/>
            <a:ext cx="48167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fa-IR" sz="4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8231" y="2340456"/>
            <a:ext cx="79741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اگر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صورت</a:t>
            </a:r>
            <a:r>
              <a:rPr lang="fa-IR" sz="2400" dirty="0" smtClean="0">
                <a:cs typeface="B Koodak" panose="00000700000000000000" pitchFamily="2" charset="-78"/>
              </a:rPr>
              <a:t> دو کسر برابر باشد، کسری که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مخرج کمتری </a:t>
            </a:r>
            <a:r>
              <a:rPr lang="fa-IR" sz="2400" dirty="0" smtClean="0">
                <a:cs typeface="B Koodak" panose="00000700000000000000" pitchFamily="2" charset="-78"/>
              </a:rPr>
              <a:t>دارد بزرگتر است.</a:t>
            </a:r>
            <a:endParaRPr lang="fa-IR" sz="2000" dirty="0">
              <a:cs typeface="B Koodak" panose="00000700000000000000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498920" y="3124693"/>
            <a:ext cx="1263748" cy="754922"/>
            <a:chOff x="10498920" y="3124693"/>
            <a:chExt cx="1263748" cy="7549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0498920" y="3124693"/>
                  <a:ext cx="1263748" cy="66864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8</m:t>
                          </m:r>
                        </m:den>
                      </m:f>
                    </m:oMath>
                  </a14:m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98920" y="3124693"/>
                  <a:ext cx="1263748" cy="66864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651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TextBox 25"/>
            <p:cNvSpPr txBox="1"/>
            <p:nvPr/>
          </p:nvSpPr>
          <p:spPr>
            <a:xfrm>
              <a:off x="10642596" y="3171729"/>
              <a:ext cx="89198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۝</a:t>
              </a:r>
              <a:endParaRPr lang="fa-IR" sz="4000" dirty="0">
                <a:cs typeface="B Koodak" panose="00000700000000000000" pitchFamily="2" charset="-78"/>
              </a:endParaRPr>
            </a:p>
          </p:txBody>
        </p:sp>
      </p:grpSp>
      <p:sp>
        <p:nvSpPr>
          <p:cNvPr id="27" name="Left Arrow 26"/>
          <p:cNvSpPr/>
          <p:nvPr/>
        </p:nvSpPr>
        <p:spPr>
          <a:xfrm>
            <a:off x="9695329" y="3342928"/>
            <a:ext cx="457200" cy="188259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90095" y="3016559"/>
                <a:ext cx="7974105" cy="75924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just"/>
                <a:r>
                  <a:rPr lang="fa-IR" sz="2400" dirty="0" smtClean="0">
                    <a:cs typeface="B Koodak" panose="00000700000000000000" pitchFamily="2" charset="-78"/>
                  </a:rPr>
                  <a:t>کسر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4</m:t>
                        </m:r>
                      </m:den>
                    </m:f>
                  </m:oMath>
                </a14:m>
                <a:r>
                  <a:rPr lang="fa-IR" sz="2000" dirty="0" smtClean="0">
                    <a:cs typeface="B Koodak" panose="00000700000000000000" pitchFamily="2" charset="-78"/>
                  </a:rPr>
                  <a:t>  </a:t>
                </a:r>
                <a:r>
                  <a:rPr lang="fa-IR" sz="2400" dirty="0" smtClean="0">
                    <a:cs typeface="B Koodak" panose="00000700000000000000" pitchFamily="2" charset="-78"/>
                  </a:rPr>
                  <a:t>بزرگتر </a:t>
                </a:r>
                <a:r>
                  <a:rPr lang="fa-IR" sz="2400" dirty="0">
                    <a:cs typeface="B Koodak" panose="00000700000000000000" pitchFamily="2" charset="-78"/>
                  </a:rPr>
                  <a:t>از واحد و کسر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Koodak" panose="000007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2800" dirty="0">
                            <a:cs typeface="B Koodak" panose="00000700000000000000" pitchFamily="2" charset="-78"/>
                          </a:rPr>
                          <m:t>8</m:t>
                        </m:r>
                      </m:den>
                    </m:f>
                  </m:oMath>
                </a14:m>
                <a:r>
                  <a:rPr lang="fa-IR" sz="2000" dirty="0" smtClean="0">
                    <a:cs typeface="B Koodak" panose="00000700000000000000" pitchFamily="2" charset="-78"/>
                  </a:rPr>
                  <a:t>  </a:t>
                </a:r>
                <a:r>
                  <a:rPr lang="fa-IR" sz="2400" dirty="0" smtClean="0">
                    <a:cs typeface="B Koodak" panose="00000700000000000000" pitchFamily="2" charset="-78"/>
                  </a:rPr>
                  <a:t>کوچک </a:t>
                </a:r>
                <a:r>
                  <a:rPr lang="fa-IR" sz="2400" dirty="0">
                    <a:cs typeface="B Koodak" panose="00000700000000000000" pitchFamily="2" charset="-78"/>
                  </a:rPr>
                  <a:t>تر از واحد است.     </a:t>
                </a:r>
                <a:r>
                  <a:rPr lang="fa-IR" sz="2400" dirty="0">
                    <a:solidFill>
                      <a:srgbClr val="FF0000"/>
                    </a:solidFill>
                    <a:cs typeface="B Koodak" panose="00000700000000000000" pitchFamily="2" charset="-78"/>
                  </a:rPr>
                  <a:t>ب.و &gt; ک.و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095" y="3016559"/>
                <a:ext cx="7974105" cy="759247"/>
              </a:xfrm>
              <a:prstGeom prst="rect">
                <a:avLst/>
              </a:prstGeom>
              <a:blipFill rotWithShape="0">
                <a:blip r:embed="rId6"/>
                <a:stretch>
                  <a:fillRect r="-1223" b="-1129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0899217" y="3161771"/>
            <a:ext cx="48167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fa-IR" sz="4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248152" y="4124218"/>
            <a:ext cx="1607637" cy="777382"/>
            <a:chOff x="10248152" y="4124218"/>
            <a:chExt cx="1607637" cy="777382"/>
          </a:xfrm>
        </p:grpSpPr>
        <p:sp>
          <p:nvSpPr>
            <p:cNvPr id="20" name="TextBox 19"/>
            <p:cNvSpPr txBox="1"/>
            <p:nvPr/>
          </p:nvSpPr>
          <p:spPr>
            <a:xfrm>
              <a:off x="10656043" y="4193714"/>
              <a:ext cx="89198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۝</a:t>
              </a:r>
              <a:endParaRPr lang="fa-IR" sz="4000" dirty="0">
                <a:cs typeface="B Koodak" panose="00000700000000000000" pitchFamily="2" charset="-7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0248152" y="4124218"/>
                  <a:ext cx="1607637" cy="66864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3</m:t>
                          </m:r>
                        </m:den>
                      </m:f>
                    </m:oMath>
                  </a14:m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8152" y="4124218"/>
                  <a:ext cx="1607637" cy="66864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651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6875925" y="4141882"/>
            <a:ext cx="2581835" cy="782340"/>
            <a:chOff x="6875925" y="4141882"/>
            <a:chExt cx="2581835" cy="7823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875925" y="4141882"/>
                  <a:ext cx="2581835" cy="66518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l"/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fa-IR" sz="2400" dirty="0">
                      <a:cs typeface="B Koodak" panose="00000700000000000000" pitchFamily="2" charset="-78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12</m:t>
                          </m:r>
                        </m:den>
                      </m:f>
                    </m:oMath>
                  </a14:m>
                  <a:endParaRPr lang="fa-IR" sz="2400" dirty="0">
                    <a:solidFill>
                      <a:srgbClr val="FF0000"/>
                    </a:solidFill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5925" y="4141882"/>
                  <a:ext cx="2581835" cy="66518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5455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7647322" y="4216336"/>
              <a:ext cx="828495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۝</a:t>
              </a:r>
              <a:endParaRPr lang="fa-IR" sz="4000" dirty="0">
                <a:cs typeface="B Koodak" panose="00000700000000000000" pitchFamily="2" charset="-7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87463" y="4148971"/>
            <a:ext cx="1597182" cy="760155"/>
            <a:chOff x="4187463" y="4148971"/>
            <a:chExt cx="1597182" cy="760155"/>
          </a:xfrm>
        </p:grpSpPr>
        <p:sp>
          <p:nvSpPr>
            <p:cNvPr id="31" name="TextBox 30"/>
            <p:cNvSpPr txBox="1"/>
            <p:nvPr/>
          </p:nvSpPr>
          <p:spPr>
            <a:xfrm>
              <a:off x="4420759" y="4201240"/>
              <a:ext cx="89198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۝</a:t>
              </a:r>
              <a:endParaRPr lang="fa-IR" sz="4000" dirty="0">
                <a:cs typeface="B Koodak" panose="00000700000000000000" pitchFamily="2" charset="-7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187463" y="4148971"/>
                  <a:ext cx="1597182" cy="66518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l"/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fa-IR" sz="2400" dirty="0">
                      <a:cs typeface="B Koodak" panose="00000700000000000000" pitchFamily="2" charset="-78"/>
                    </a:rPr>
                    <a:t> </a:t>
                  </a:r>
                  <a:r>
                    <a:rPr lang="fa-IR" sz="2400" dirty="0" smtClean="0">
                      <a:cs typeface="B Koodak" panose="00000700000000000000" pitchFamily="2" charset="-78"/>
                    </a:rPr>
                    <a:t>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solidFill>
                                <a:srgbClr val="FF0000"/>
                              </a:solidFill>
                              <a:cs typeface="B Koodak" panose="00000700000000000000" pitchFamily="2" charset="-78"/>
                            </a:rPr>
                            <m:t>12</m:t>
                          </m:r>
                        </m:den>
                      </m:f>
                    </m:oMath>
                  </a14:m>
                  <a:endParaRPr lang="fa-IR" sz="2400" dirty="0">
                    <a:solidFill>
                      <a:srgbClr val="FF0000"/>
                    </a:solidFill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7463" y="4148971"/>
                  <a:ext cx="1597182" cy="66518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6514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Left Arrow 33"/>
          <p:cNvSpPr/>
          <p:nvPr/>
        </p:nvSpPr>
        <p:spPr>
          <a:xfrm>
            <a:off x="5784644" y="4398915"/>
            <a:ext cx="984653" cy="205036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36" name="Group 35"/>
          <p:cNvGrpSpPr/>
          <p:nvPr/>
        </p:nvGrpSpPr>
        <p:grpSpPr>
          <a:xfrm>
            <a:off x="1314936" y="4166187"/>
            <a:ext cx="1607637" cy="750698"/>
            <a:chOff x="10248152" y="4123913"/>
            <a:chExt cx="1607637" cy="750698"/>
          </a:xfrm>
        </p:grpSpPr>
        <p:sp>
          <p:nvSpPr>
            <p:cNvPr id="37" name="TextBox 36"/>
            <p:cNvSpPr txBox="1"/>
            <p:nvPr/>
          </p:nvSpPr>
          <p:spPr>
            <a:xfrm>
              <a:off x="10642436" y="4166725"/>
              <a:ext cx="89198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۝</a:t>
              </a:r>
              <a:endParaRPr lang="fa-IR" sz="4000" dirty="0">
                <a:cs typeface="B Koodak" panose="00000700000000000000" pitchFamily="2" charset="-7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10248152" y="4123913"/>
                  <a:ext cx="1607637" cy="66864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cs typeface="B Koodak" panose="00000700000000000000" pitchFamily="2" charset="-78"/>
                    </a:rPr>
                    <a:t>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400" dirty="0">
                              <a:cs typeface="B Koodak" panose="00000700000000000000" pitchFamily="2" charset="-78"/>
                            </a:rPr>
                            <m:t>3</m:t>
                          </m:r>
                        </m:den>
                      </m:f>
                    </m:oMath>
                  </a14:m>
                  <a:endParaRPr lang="fa-IR" sz="2400" dirty="0">
                    <a:cs typeface="B Koodak" panose="000007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8152" y="4123913"/>
                  <a:ext cx="1607637" cy="66864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5455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Left Arrow 38"/>
          <p:cNvSpPr/>
          <p:nvPr/>
        </p:nvSpPr>
        <p:spPr>
          <a:xfrm>
            <a:off x="3135575" y="4417419"/>
            <a:ext cx="984653" cy="205036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TextBox 41"/>
          <p:cNvSpPr txBox="1"/>
          <p:nvPr/>
        </p:nvSpPr>
        <p:spPr>
          <a:xfrm>
            <a:off x="4720243" y="4216336"/>
            <a:ext cx="48167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fa-IR" sz="4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948113" y="4201626"/>
            <a:ext cx="48167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fa-IR" sz="4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344543" y="774205"/>
            <a:ext cx="18963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مقایسه ی کسرها</a:t>
            </a:r>
            <a:endParaRPr lang="fa-IR" sz="20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0067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90305">
        <p15:prstTrans prst="crush"/>
      </p:transition>
    </mc:Choice>
    <mc:Fallback>
      <p:transition spd="slow" advTm="903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/>
      <p:bldP spid="15" grpId="0"/>
      <p:bldP spid="17" grpId="0" animBg="1"/>
      <p:bldP spid="18" grpId="0"/>
      <p:bldP spid="18" grpId="1"/>
      <p:bldP spid="22" grpId="0" animBg="1"/>
      <p:bldP spid="23" grpId="0"/>
      <p:bldP spid="23" grpId="1"/>
      <p:bldP spid="24" grpId="0"/>
      <p:bldP spid="27" grpId="0" animBg="1"/>
      <p:bldP spid="28" grpId="0"/>
      <p:bldP spid="29" grpId="0"/>
      <p:bldP spid="29" grpId="1"/>
      <p:bldP spid="34" grpId="0" animBg="1"/>
      <p:bldP spid="39" grpId="0" animBg="1"/>
      <p:bldP spid="42" grpId="0"/>
      <p:bldP spid="42" grpId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5" name="Group 4"/>
          <p:cNvGrpSpPr/>
          <p:nvPr/>
        </p:nvGrpSpPr>
        <p:grpSpPr>
          <a:xfrm>
            <a:off x="974740" y="370804"/>
            <a:ext cx="10201260" cy="6379170"/>
            <a:chOff x="974740" y="370804"/>
            <a:chExt cx="10201260" cy="6379170"/>
          </a:xfrm>
        </p:grpSpPr>
        <p:sp>
          <p:nvSpPr>
            <p:cNvPr id="6" name="Round Same Side Corner Rectangle 5"/>
            <p:cNvSpPr/>
            <p:nvPr/>
          </p:nvSpPr>
          <p:spPr>
            <a:xfrm>
              <a:off x="1192220" y="1947380"/>
              <a:ext cx="9766300" cy="4421594"/>
            </a:xfrm>
            <a:prstGeom prst="round2SameRect">
              <a:avLst>
                <a:gd name="adj1" fmla="val 4241"/>
                <a:gd name="adj2" fmla="val 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" name="Trapezoid 6"/>
            <p:cNvSpPr/>
            <p:nvPr/>
          </p:nvSpPr>
          <p:spPr>
            <a:xfrm>
              <a:off x="974740" y="6328607"/>
              <a:ext cx="10201260" cy="421367"/>
            </a:xfrm>
            <a:prstGeom prst="trapezoid">
              <a:avLst>
                <a:gd name="adj" fmla="val 54032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31341" y="370804"/>
              <a:ext cx="1129318" cy="1431852"/>
            </a:xfrm>
            <a:prstGeom prst="rect">
              <a:avLst/>
            </a:prstGeom>
            <a:ln w="57150" cap="sq">
              <a:solidFill>
                <a:srgbClr val="FFC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9472946" y="1978682"/>
              <a:ext cx="1419523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fa-IR" sz="3200" b="1" dirty="0" smtClean="0">
                  <a:solidFill>
                    <a:schemeClr val="bg1"/>
                  </a:solidFill>
                  <a:cs typeface="Mj_Faraz" panose="00000700000000000000" pitchFamily="2" charset="-78"/>
                </a:rPr>
                <a:t>خدانگهدار</a:t>
              </a:r>
              <a:endParaRPr lang="fa-IR" sz="3600" b="1" dirty="0">
                <a:solidFill>
                  <a:schemeClr val="bg1"/>
                </a:solidFill>
                <a:cs typeface="Mj_Faraz" panose="00000700000000000000" pitchFamily="2" charset="-7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9374788" y="2490535"/>
              <a:ext cx="1535951" cy="1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021305" y="4411656"/>
              <a:ext cx="150443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fa-IR" sz="3200" b="1" dirty="0" smtClean="0">
                  <a:solidFill>
                    <a:schemeClr val="bg1"/>
                  </a:solidFill>
                  <a:cs typeface="Mj_Faraz" panose="00000700000000000000" pitchFamily="2" charset="-78"/>
                </a:rPr>
                <a:t>موفّق باشی</a:t>
              </a:r>
              <a:endParaRPr lang="fa-IR" sz="3600" b="1" dirty="0">
                <a:solidFill>
                  <a:schemeClr val="bg1"/>
                </a:solidFill>
                <a:cs typeface="Mj_Faraz" panose="00000700000000000000" pitchFamily="2" charset="-7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21305" y="3846201"/>
              <a:ext cx="624839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fa-IR" sz="3200" b="1" dirty="0" smtClean="0">
                  <a:solidFill>
                    <a:schemeClr val="bg1"/>
                  </a:solidFill>
                  <a:cs typeface="Mj_Faraz" panose="00000700000000000000" pitchFamily="2" charset="-78"/>
                </a:rPr>
                <a:t>امیدوارم این درس را هم به خوبی یاد گرفته باشی</a:t>
              </a:r>
              <a:endParaRPr lang="fa-IR" sz="3600" b="1" dirty="0">
                <a:solidFill>
                  <a:schemeClr val="bg1"/>
                </a:solidFill>
                <a:cs typeface="Mj_Faraz" panose="00000700000000000000" pitchFamily="2" charset="-7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439802" y="6146662"/>
              <a:ext cx="910697" cy="367036"/>
            </a:xfrm>
            <a:prstGeom prst="rect">
              <a:avLst/>
            </a:prstGeom>
            <a:solidFill>
              <a:schemeClr val="accent2"/>
            </a:solidFill>
            <a:scene3d>
              <a:camera prst="perspectiveRelaxedModerately">
                <a:rot lat="19200000" lon="0" rev="0"/>
              </a:camera>
              <a:lightRig rig="threePt" dir="t"/>
            </a:scene3d>
            <a:sp3d prstMaterial="metal">
              <a:bevelT w="101600" prst="riblet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8553963" y="6330180"/>
              <a:ext cx="475737" cy="183518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325359" y="6446478"/>
              <a:ext cx="475737" cy="18351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834518" y="6400833"/>
              <a:ext cx="26776" cy="295412"/>
            </a:xfrm>
            <a:prstGeom prst="line">
              <a:avLst/>
            </a:prstGeom>
            <a:ln w="762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85512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5007">
        <p15:prstTrans prst="curtains"/>
      </p:transition>
    </mc:Choice>
    <mc:Fallback>
      <p:transition spd="slow" advTm="50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|0.7|1.1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5.1|1.1|1|0.7|12.2|2.1|0.6|1.1|2|1.6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5.4|1.6|1.3|1.8|6.1|3.7|6.6|0.8|10.7|0.9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7|12.5|1.7|2.2|1.1|1.1|3.1|0.7|1.5|0.5|0.6|0.4|2.5|8.4|0.7|0.7|0.4|0.9|0.3|9.3|3.2|0.8|6.5|1|0.9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3.5|1.7|1.2|0.9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4|14.3|22.5|6|1.9|2.2|1.4|7.8|10.1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|4.8|4.8|2.9|1.1|3.8|7.1|3|1.1|7.1|8.3|2.9|0.9|5.3|17.4|3.6|2.5|2|1.4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463</Words>
  <Application>Microsoft Office PowerPoint</Application>
  <PresentationFormat>Widescreen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 Koodak</vt:lpstr>
      <vt:lpstr>B Titr</vt:lpstr>
      <vt:lpstr>Cambria Math</vt:lpstr>
      <vt:lpstr>Century Gothic</vt:lpstr>
      <vt:lpstr>Mj_Faraz</vt:lpstr>
      <vt:lpstr>Tahoma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zahra</dc:creator>
  <cp:lastModifiedBy>ya zahra</cp:lastModifiedBy>
  <cp:revision>14</cp:revision>
  <dcterms:created xsi:type="dcterms:W3CDTF">2013-11-24T21:16:58Z</dcterms:created>
  <dcterms:modified xsi:type="dcterms:W3CDTF">2014-01-02T18:18:19Z</dcterms:modified>
</cp:coreProperties>
</file>