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666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410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286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59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7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483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85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806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429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385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664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F3BE-BFE5-428B-ACC6-498C7A1B0CBB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53EA-5C97-4A0E-8A49-2E5F580EB78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276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7.jpe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5121" y="1702754"/>
            <a:ext cx="756117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orvarid" panose="00000400000000000000" pitchFamily="2" charset="-78"/>
              </a:rPr>
              <a:t>تفریق اعداد مخلوط</a:t>
            </a:r>
            <a:endParaRPr lang="fa-IR" sz="8000" dirty="0">
              <a:cs typeface="B Morvarid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7801" y="6084190"/>
            <a:ext cx="39683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orvarid" panose="00000400000000000000" pitchFamily="2" charset="-78"/>
              </a:rPr>
              <a:t>پیش نیاز: مقایسه ی اعداد مخلوط</a:t>
            </a:r>
            <a:endParaRPr lang="fa-IR" sz="2400" dirty="0">
              <a:cs typeface="B Morvarid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1452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180">
        <p14:doors dir="vert"/>
      </p:transition>
    </mc:Choice>
    <mc:Fallback>
      <p:transition spd="slow" advTm="31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8407" y="794201"/>
            <a:ext cx="15954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عدد مخلوط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1341" y="209426"/>
            <a:ext cx="3991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تفریق اعداد مخلوط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7083" y="794201"/>
            <a:ext cx="63387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در تفریق اعداد مخلوط ممکنه با حالت های زیر مواجه بشیم: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1458667"/>
            <a:ext cx="30989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عدد مخلوط – عدد صحیح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3314" y="1277080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4</a:t>
                </a:r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14" y="1277080"/>
                <a:ext cx="1239372" cy="759760"/>
              </a:xfrm>
              <a:prstGeom prst="rect">
                <a:avLst/>
              </a:prstGeom>
              <a:blipFill rotWithShape="0">
                <a:blip r:embed="rId3"/>
                <a:stretch>
                  <a:fillRect l="-9852" r="-493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6471024" y="1682229"/>
            <a:ext cx="1965038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93926" y="2196189"/>
                <a:ext cx="1298389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- </a:t>
                </a:r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4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926" y="2196189"/>
                <a:ext cx="1298389" cy="759760"/>
              </a:xfrm>
              <a:prstGeom prst="rect">
                <a:avLst/>
              </a:prstGeom>
              <a:blipFill rotWithShape="0">
                <a:blip r:embed="rId4"/>
                <a:stretch>
                  <a:fillRect l="-9390" b="-176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750300" y="2377777"/>
            <a:ext cx="2883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>
                <a:cs typeface="B Koodak" panose="00000700000000000000" pitchFamily="2" charset="-78"/>
              </a:rPr>
              <a:t>عدد </a:t>
            </a:r>
            <a:r>
              <a:rPr lang="fa-IR" sz="2400" dirty="0" smtClean="0">
                <a:cs typeface="B Koodak" panose="00000700000000000000" pitchFamily="2" charset="-78"/>
              </a:rPr>
              <a:t>صحیح – عدد مخلوط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1024" y="2601339"/>
            <a:ext cx="1965038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34400" y="3296887"/>
            <a:ext cx="30989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عدد مخلوط – کسر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471024" y="3520449"/>
            <a:ext cx="1965038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3314" y="3140569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14" y="3140569"/>
                <a:ext cx="1239372" cy="759760"/>
              </a:xfrm>
              <a:prstGeom prst="rect">
                <a:avLst/>
              </a:prstGeom>
              <a:blipFill rotWithShape="0">
                <a:blip r:embed="rId5"/>
                <a:stretch>
                  <a:fillRect l="-9852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9947"/>
            <a:ext cx="3962400" cy="5228053"/>
          </a:xfrm>
          <a:prstGeom prst="rect">
            <a:avLst/>
          </a:prstGeom>
        </p:spPr>
      </p:pic>
      <p:pic>
        <p:nvPicPr>
          <p:cNvPr id="18" name="Picture 8" descr="1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936" y="3758552"/>
            <a:ext cx="618063" cy="54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011" y="5794157"/>
            <a:ext cx="3762723" cy="10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4602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2677">
        <p15:prstTrans prst="curtains"/>
      </p:transition>
    </mc:Choice>
    <mc:Fallback>
      <p:transition spd="slow" advTm="326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41341" y="209426"/>
            <a:ext cx="3991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تفریق اعداد مخلوط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7083" y="794201"/>
            <a:ext cx="63387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حالت اوّل: </a:t>
            </a:r>
            <a:r>
              <a:rPr lang="fa-IR" sz="2400" b="1" dirty="0">
                <a:solidFill>
                  <a:srgbClr val="0070C0"/>
                </a:solidFill>
                <a:cs typeface="B Koodak" panose="00000700000000000000" pitchFamily="2" charset="-78"/>
              </a:rPr>
              <a:t>عدد مخلوط – عدد </a:t>
            </a:r>
            <a:r>
              <a:rPr lang="fa-IR" sz="2400" b="1" dirty="0" smtClean="0">
                <a:solidFill>
                  <a:srgbClr val="0070C0"/>
                </a:solidFill>
                <a:cs typeface="B Koodak" panose="00000700000000000000" pitchFamily="2" charset="-78"/>
              </a:rPr>
              <a:t>صحیح</a:t>
            </a:r>
            <a:endParaRPr lang="fa-IR" sz="2400" b="1" dirty="0">
              <a:solidFill>
                <a:srgbClr val="0070C0"/>
              </a:solidFill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53" y="1317421"/>
            <a:ext cx="5061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مثال زیر و شکل اون خوب دقت کن.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51376" y="1512324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4</a:t>
                </a:r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376" y="1512324"/>
                <a:ext cx="1239372" cy="759760"/>
              </a:xfrm>
              <a:prstGeom prst="rect">
                <a:avLst/>
              </a:prstGeom>
              <a:blipFill rotWithShape="0">
                <a:blip r:embed="rId3"/>
                <a:stretch>
                  <a:fillRect l="-10345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-218407" y="794201"/>
            <a:ext cx="15954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عدد مخلوط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2340" y="2881680"/>
            <a:ext cx="1407644" cy="1407303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11" name="Flowchart: Or 10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2" name="Flowchart: Or 11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329269" y="3075811"/>
            <a:ext cx="1107505" cy="1017699"/>
            <a:chOff x="9329269" y="3075811"/>
            <a:chExt cx="1107505" cy="1017699"/>
          </a:xfrm>
        </p:grpSpPr>
        <p:sp>
          <p:nvSpPr>
            <p:cNvPr id="13" name="Pie 12"/>
            <p:cNvSpPr/>
            <p:nvPr/>
          </p:nvSpPr>
          <p:spPr>
            <a:xfrm rot="5400000">
              <a:off x="9329146" y="3077274"/>
              <a:ext cx="1016359" cy="1016113"/>
            </a:xfrm>
            <a:prstGeom prst="pie">
              <a:avLst>
                <a:gd name="adj1" fmla="val 0"/>
                <a:gd name="adj2" fmla="val 2694947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4" name="Pie 13"/>
            <p:cNvSpPr/>
            <p:nvPr/>
          </p:nvSpPr>
          <p:spPr>
            <a:xfrm rot="2671687">
              <a:off x="9420414" y="3075811"/>
              <a:ext cx="1016360" cy="1016114"/>
            </a:xfrm>
            <a:prstGeom prst="pie">
              <a:avLst>
                <a:gd name="adj1" fmla="val 0"/>
                <a:gd name="adj2" fmla="val 2694947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sp>
        <p:nvSpPr>
          <p:cNvPr id="15" name="Right Brace 14"/>
          <p:cNvSpPr/>
          <p:nvPr/>
        </p:nvSpPr>
        <p:spPr>
          <a:xfrm rot="5400000" flipV="1">
            <a:off x="5738593" y="25027"/>
            <a:ext cx="327633" cy="8885949"/>
          </a:xfrm>
          <a:prstGeom prst="rightBrace">
            <a:avLst>
              <a:gd name="adj1" fmla="val 52340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23405" y="4646559"/>
                <a:ext cx="764828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405" y="4646559"/>
                <a:ext cx="764828" cy="759760"/>
              </a:xfrm>
              <a:prstGeom prst="rect">
                <a:avLst/>
              </a:prstGeom>
              <a:blipFill rotWithShape="0">
                <a:blip r:embed="rId4"/>
                <a:stretch>
                  <a:fillRect l="-16800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3182161" y="2881680"/>
            <a:ext cx="1407644" cy="1407303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18" name="Flowchart: Or 17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9" name="Flowchart: Or 18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61982" y="2881680"/>
            <a:ext cx="1407644" cy="1407303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21" name="Flowchart: Or 20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22" name="Flowchart: Or 21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41803" y="2881680"/>
            <a:ext cx="1407644" cy="1407303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24" name="Flowchart: Or 23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25" name="Flowchart: Or 24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21625" y="2881680"/>
            <a:ext cx="1407644" cy="1407303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27" name="Flowchart: Or 26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28" name="Flowchart: Or 27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974608" y="2922493"/>
            <a:ext cx="1301678" cy="1322749"/>
            <a:chOff x="3719320" y="349624"/>
            <a:chExt cx="1746484" cy="177475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394785" y="2935083"/>
            <a:ext cx="1301678" cy="1322749"/>
            <a:chOff x="3719320" y="349624"/>
            <a:chExt cx="1746484" cy="177475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814962" y="2947673"/>
            <a:ext cx="1301678" cy="1322749"/>
            <a:chOff x="3719320" y="349624"/>
            <a:chExt cx="1746484" cy="177475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235139" y="2960263"/>
            <a:ext cx="1301678" cy="1322749"/>
            <a:chOff x="3719320" y="349624"/>
            <a:chExt cx="1746484" cy="1774755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997123" y="4830083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4-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97123" y="4830083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3-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97123" y="4830083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2-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97123" y="4830083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61039" y="4605746"/>
                <a:ext cx="1030339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</a:t>
                </a:r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039" y="4605746"/>
                <a:ext cx="1030339" cy="759760"/>
              </a:xfrm>
              <a:prstGeom prst="rect">
                <a:avLst/>
              </a:prstGeom>
              <a:blipFill rotWithShape="0">
                <a:blip r:embed="rId5"/>
                <a:stretch>
                  <a:fillRect l="-13018" b="-193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719969" y="1491996"/>
                <a:ext cx="1030339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</a:t>
                </a:r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969" y="1491996"/>
                <a:ext cx="1030339" cy="759760"/>
              </a:xfrm>
              <a:prstGeom prst="rect">
                <a:avLst/>
              </a:prstGeom>
              <a:blipFill rotWithShape="0">
                <a:blip r:embed="rId6"/>
                <a:stretch>
                  <a:fillRect l="-12426" b="-193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011" y="5794157"/>
            <a:ext cx="3762723" cy="10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1667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9599">
        <p15:prstTrans prst="crush"/>
      </p:transition>
    </mc:Choice>
    <mc:Fallback>
      <p:transition spd="slow" advTm="6959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L -0.50729 -0.02778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15" grpId="0" animBg="1"/>
      <p:bldP spid="15" grpId="1" animBg="1"/>
      <p:bldP spid="16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52" grpId="0"/>
      <p:bldP spid="53" grpId="0"/>
      <p:bldP spid="5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41341" y="209426"/>
            <a:ext cx="3991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تفریق اعداد مخلوط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7083" y="616733"/>
            <a:ext cx="63387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حالت دوّم: </a:t>
            </a:r>
            <a:r>
              <a:rPr lang="fa-IR" sz="2400" dirty="0">
                <a:solidFill>
                  <a:srgbClr val="0070C0"/>
                </a:solidFill>
                <a:cs typeface="B Koodak" panose="00000700000000000000" pitchFamily="2" charset="-78"/>
              </a:rPr>
              <a:t>عدد صحیح – عدد مخلوط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53" y="1064043"/>
            <a:ext cx="5061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مثال زیر و شکل اون خوب دقت کن.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39635" y="523484"/>
                <a:ext cx="1298389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-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35" y="523484"/>
                <a:ext cx="1298389" cy="759760"/>
              </a:xfrm>
              <a:prstGeom prst="rect">
                <a:avLst/>
              </a:prstGeom>
              <a:blipFill rotWithShape="0">
                <a:blip r:embed="rId3"/>
                <a:stretch>
                  <a:fillRect l="-9859" b="-176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50220" y="1729329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8" name="Flowchart: Or 7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9" name="Flowchart: Or 8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62708" y="1729327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14" name="Flowchart: Or 13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5" name="Flowchart: Or 14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168952" y="1729326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17" name="Flowchart: Or 16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8" name="Flowchart: Or 17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375197" y="1729325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20" name="Flowchart: Or 19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21" name="Flowchart: Or 20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sp>
        <p:nvSpPr>
          <p:cNvPr id="22" name="Right Brace 21"/>
          <p:cNvSpPr/>
          <p:nvPr/>
        </p:nvSpPr>
        <p:spPr>
          <a:xfrm rot="5400000" flipV="1">
            <a:off x="5994717" y="-1395705"/>
            <a:ext cx="303101" cy="10638140"/>
          </a:xfrm>
          <a:prstGeom prst="rightBrace">
            <a:avLst>
              <a:gd name="adj1" fmla="val 35235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dirty="0">
                              <a:solidFill>
                                <a:schemeClr val="tx1"/>
                              </a:solidFill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dirty="0">
                              <a:solidFill>
                                <a:schemeClr val="tx1"/>
                              </a:solidFill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a-IR" sz="2800" dirty="0" smtClean="0">
                  <a:solidFill>
                    <a:schemeClr val="tx1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878785" y="4093926"/>
            <a:ext cx="4779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5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03007" y="501504"/>
                <a:ext cx="2206244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– (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 </a:t>
                </a:r>
                <a14:m>
                  <m:oMath xmlns:m="http://schemas.openxmlformats.org/officeDocument/2006/math">
                    <m:r>
                      <a:rPr lang="fa-IR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+</m:t>
                    </m:r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(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007" y="501504"/>
                <a:ext cx="2206244" cy="756426"/>
              </a:xfrm>
              <a:prstGeom prst="rect">
                <a:avLst/>
              </a:prstGeom>
              <a:blipFill rotWithShape="0">
                <a:blip r:embed="rId5"/>
                <a:stretch>
                  <a:fillRect l="-5525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126046" y="4095944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26046" y="4095944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2-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26046" y="4095944"/>
            <a:ext cx="662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3-</a:t>
            </a:r>
            <a:endParaRPr lang="fa-IR" sz="28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549642" y="1919135"/>
            <a:ext cx="1725403" cy="1753333"/>
            <a:chOff x="3719320" y="349624"/>
            <a:chExt cx="1746484" cy="177475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334634" y="1897474"/>
            <a:ext cx="1725403" cy="1753333"/>
            <a:chOff x="3719320" y="349624"/>
            <a:chExt cx="1746484" cy="177475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133035" y="1900141"/>
            <a:ext cx="1725403" cy="1753333"/>
            <a:chOff x="3719320" y="349624"/>
            <a:chExt cx="1746484" cy="1774755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Pie 44"/>
          <p:cNvSpPr/>
          <p:nvPr/>
        </p:nvSpPr>
        <p:spPr>
          <a:xfrm>
            <a:off x="2759637" y="1732839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rot="18900000">
            <a:off x="2758906" y="1731855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7" name="Pie 46"/>
          <p:cNvSpPr/>
          <p:nvPr/>
        </p:nvSpPr>
        <p:spPr>
          <a:xfrm rot="16200000">
            <a:off x="2758175" y="1730871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8" name="Pie 47"/>
          <p:cNvSpPr/>
          <p:nvPr/>
        </p:nvSpPr>
        <p:spPr>
          <a:xfrm rot="13500000">
            <a:off x="2757444" y="1729887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9" name="Pie 48"/>
          <p:cNvSpPr/>
          <p:nvPr/>
        </p:nvSpPr>
        <p:spPr>
          <a:xfrm rot="10800000">
            <a:off x="2756713" y="1728903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0" name="Pie 49"/>
          <p:cNvSpPr/>
          <p:nvPr/>
        </p:nvSpPr>
        <p:spPr>
          <a:xfrm rot="8100000">
            <a:off x="2755982" y="1727919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1" name="Pie 50"/>
          <p:cNvSpPr/>
          <p:nvPr/>
        </p:nvSpPr>
        <p:spPr>
          <a:xfrm rot="5400000">
            <a:off x="2755251" y="1726935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 rot="2700000">
            <a:off x="2760870" y="1732301"/>
            <a:ext cx="2091600" cy="2091600"/>
          </a:xfrm>
          <a:prstGeom prst="pie">
            <a:avLst>
              <a:gd name="adj1" fmla="val 13489266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886845" y="2091145"/>
            <a:ext cx="238305" cy="260606"/>
            <a:chOff x="3719320" y="349624"/>
            <a:chExt cx="1746484" cy="177475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284855" y="2430898"/>
            <a:ext cx="238305" cy="260606"/>
            <a:chOff x="3719320" y="349624"/>
            <a:chExt cx="1746484" cy="1774755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236530" y="2881513"/>
            <a:ext cx="238305" cy="260606"/>
            <a:chOff x="3719320" y="349624"/>
            <a:chExt cx="1746484" cy="1774755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93413" y="3916925"/>
                <a:ext cx="771890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تا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800" dirty="0" smtClean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413" y="3916925"/>
                <a:ext cx="771890" cy="756426"/>
              </a:xfrm>
              <a:prstGeom prst="rect">
                <a:avLst/>
              </a:prstGeom>
              <a:blipFill rotWithShape="0">
                <a:blip r:embed="rId6"/>
                <a:stretch>
                  <a:fillRect l="-8661" r="-15748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>
            <a:off x="3298481" y="915797"/>
            <a:ext cx="859376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dirty="0">
                              <a:solidFill>
                                <a:schemeClr val="tx1"/>
                              </a:solidFill>
                              <a:cs typeface="B Koodak" panose="000007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dirty="0">
                              <a:solidFill>
                                <a:schemeClr val="tx1"/>
                              </a:solidFill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a-IR" sz="2800" dirty="0" smtClean="0">
                  <a:solidFill>
                    <a:schemeClr val="tx1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95" y="3860520"/>
                <a:ext cx="764828" cy="8807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18508" y="3949560"/>
                <a:ext cx="1187447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508" y="3949560"/>
                <a:ext cx="1187447" cy="756426"/>
              </a:xfrm>
              <a:prstGeom prst="rect">
                <a:avLst/>
              </a:prstGeom>
              <a:blipFill rotWithShape="0">
                <a:blip r:embed="rId9"/>
                <a:stretch>
                  <a:fillRect l="-10825" b="-1774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260677" y="562964"/>
                <a:ext cx="1187447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 </a:t>
                </a:r>
                <a:r>
                  <a:rPr lang="fa-IR" sz="28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677" y="562964"/>
                <a:ext cx="1187447" cy="756426"/>
              </a:xfrm>
              <a:prstGeom prst="rect">
                <a:avLst/>
              </a:prstGeom>
              <a:blipFill rotWithShape="0">
                <a:blip r:embed="rId10"/>
                <a:stretch>
                  <a:fillRect l="-10256" b="-1774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6844553" y="4630866"/>
            <a:ext cx="5061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روش حلِ این مثال بدون شکل: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30486" y="5129465"/>
            <a:ext cx="3831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2800" dirty="0" smtClean="0">
                <a:solidFill>
                  <a:srgbClr val="0070C0"/>
                </a:solidFill>
                <a:cs typeface="B Koodak" panose="00000700000000000000" pitchFamily="2" charset="-78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825237" y="5010153"/>
                <a:ext cx="1630242" cy="6602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32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=</a:t>
                </a:r>
                <a:r>
                  <a:rPr lang="en-US" sz="2800" dirty="0" smtClean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 </a:t>
                </a:r>
                <a:r>
                  <a:rPr lang="fa-IR" sz="2800" dirty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4</a:t>
                </a:r>
                <a14:m>
                  <m:oMath xmlns:m="http://schemas.openxmlformats.org/officeDocument/2006/math">
                    <m:r>
                      <a:rPr lang="fa-IR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+</m:t>
                    </m:r>
                    <m:r>
                      <a:rPr lang="fa-IR" sz="240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70C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237" y="5010153"/>
                <a:ext cx="1630242" cy="660245"/>
              </a:xfrm>
              <a:prstGeom prst="rect">
                <a:avLst/>
              </a:prstGeom>
              <a:blipFill rotWithShape="0">
                <a:blip r:embed="rId11"/>
                <a:stretch>
                  <a:fillRect l="-9701" b="-3148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930351" y="5010153"/>
                <a:ext cx="956494" cy="6602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32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=</a:t>
                </a:r>
                <a:r>
                  <a:rPr lang="en-US" sz="2400" dirty="0" smtClean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 </a:t>
                </a:r>
                <a:r>
                  <a:rPr lang="fa-IR" sz="2400" dirty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4</a:t>
                </a:r>
                <a14:m>
                  <m:oMath xmlns:m="http://schemas.openxmlformats.org/officeDocument/2006/math">
                    <m:r>
                      <a:rPr lang="fa-IR" sz="240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400" dirty="0" smtClean="0">
                  <a:solidFill>
                    <a:srgbClr val="0070C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351" y="5010153"/>
                <a:ext cx="956494" cy="660245"/>
              </a:xfrm>
              <a:prstGeom prst="rect">
                <a:avLst/>
              </a:prstGeom>
              <a:blipFill rotWithShape="0">
                <a:blip r:embed="rId12"/>
                <a:stretch>
                  <a:fillRect l="-17197" b="-3148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488830" y="5738263"/>
                <a:ext cx="1282318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5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-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30" y="5738263"/>
                <a:ext cx="1282318" cy="759760"/>
              </a:xfrm>
              <a:prstGeom prst="rect">
                <a:avLst/>
              </a:prstGeom>
              <a:blipFill rotWithShape="0">
                <a:blip r:embed="rId13"/>
                <a:stretch>
                  <a:fillRect l="-9479" b="-176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966944" y="5714581"/>
                <a:ext cx="1545323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4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  <m:r>
                      <a:rPr lang="fa-IR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-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944" y="5714581"/>
                <a:ext cx="1545323" cy="756426"/>
              </a:xfrm>
              <a:prstGeom prst="rect">
                <a:avLst/>
              </a:prstGeom>
              <a:blipFill rotWithShape="0">
                <a:blip r:embed="rId14"/>
                <a:stretch>
                  <a:fillRect l="-8300" b="-176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3595646" y="5851692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663502" y="5703165"/>
                <a:ext cx="1181051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  <m:r>
                      <a:rPr lang="fa-IR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502" y="5703165"/>
                <a:ext cx="1181051" cy="756426"/>
              </a:xfrm>
              <a:prstGeom prst="rect">
                <a:avLst/>
              </a:prstGeom>
              <a:blipFill rotWithShape="0">
                <a:blip r:embed="rId15"/>
                <a:stretch>
                  <a:fillRect l="-10309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5310842" y="5838184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06109" y="5825275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6945058" y="5703165"/>
                <a:ext cx="1186802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0B0F0"/>
                            </a:solidFill>
                            <a:cs typeface="B Koodak" panose="00000700000000000000" pitchFamily="2" charset="-78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58" y="5703165"/>
                <a:ext cx="1186802" cy="756426"/>
              </a:xfrm>
              <a:prstGeom prst="rect">
                <a:avLst/>
              </a:prstGeom>
              <a:blipFill rotWithShape="0">
                <a:blip r:embed="rId16"/>
                <a:stretch>
                  <a:fillRect l="-10256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7870827" y="5838183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093442" y="5741593"/>
                <a:ext cx="1010168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1</a:t>
                </a:r>
                <a14:m>
                  <m:oMath xmlns:m="http://schemas.openxmlformats.org/officeDocument/2006/math">
                    <m:r>
                      <a:rPr lang="fa-IR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442" y="5741593"/>
                <a:ext cx="1010168" cy="756426"/>
              </a:xfrm>
              <a:prstGeom prst="rect">
                <a:avLst/>
              </a:prstGeom>
              <a:blipFill rotWithShape="0">
                <a:blip r:embed="rId17"/>
                <a:stretch>
                  <a:fillRect l="-12727" b="-1774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Elbow Connector 86"/>
          <p:cNvCxnSpPr/>
          <p:nvPr/>
        </p:nvCxnSpPr>
        <p:spPr>
          <a:xfrm rot="10800000" flipH="1" flipV="1">
            <a:off x="1858458" y="5675628"/>
            <a:ext cx="580637" cy="497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78875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6809">
        <p15:prstTrans prst="wind" invX="1"/>
      </p:transition>
    </mc:Choice>
    <mc:Fallback>
      <p:transition spd="slow" advTm="1068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2.59259E-6 L -2.08333E-6 -0.07222 " pathEditMode="relative" rAng="0" ptsTypes="AA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2" grpId="0" animBg="1"/>
      <p:bldP spid="22" grpId="1" animBg="1"/>
      <p:bldP spid="23" grpId="0"/>
      <p:bldP spid="23" grpId="1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/>
      <p:bldP spid="59" grpId="1"/>
      <p:bldP spid="59" grpId="2"/>
      <p:bldP spid="63" grpId="0"/>
      <p:bldP spid="63" grpId="1"/>
      <p:bldP spid="64" grpId="0"/>
      <p:bldP spid="65" grpId="0"/>
      <p:bldP spid="65" grpId="1"/>
      <p:bldP spid="66" grpId="0"/>
      <p:bldP spid="66" grpId="1"/>
      <p:bldP spid="66" grpId="2"/>
      <p:bldP spid="70" grpId="0"/>
      <p:bldP spid="72" grpId="0"/>
      <p:bldP spid="73" grpId="0"/>
      <p:bldP spid="76" grpId="0"/>
      <p:bldP spid="76" grpId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041341" y="209426"/>
            <a:ext cx="3991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تفریق اعداد مخلوط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68409" y="616733"/>
            <a:ext cx="35374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حالت سوّم: </a:t>
            </a:r>
            <a:r>
              <a:rPr lang="fa-IR" sz="2400" dirty="0">
                <a:solidFill>
                  <a:srgbClr val="0070C0"/>
                </a:solidFill>
                <a:cs typeface="B Koodak" panose="00000700000000000000" pitchFamily="2" charset="-78"/>
              </a:rPr>
              <a:t>عدد </a:t>
            </a:r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مخلوط –  کسر</a:t>
            </a:r>
            <a:endParaRPr lang="fa-IR" sz="2400" dirty="0">
              <a:solidFill>
                <a:srgbClr val="0070C0"/>
              </a:solidFill>
              <a:cs typeface="B Koodak" panose="000007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44553" y="1064043"/>
            <a:ext cx="5061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مثال زیر و شکل اون خوب توجّه کن.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907514" y="847565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514" y="847565"/>
                <a:ext cx="1239372" cy="759760"/>
              </a:xfrm>
              <a:prstGeom prst="rect">
                <a:avLst/>
              </a:prstGeom>
              <a:blipFill rotWithShape="0">
                <a:blip r:embed="rId3"/>
                <a:stretch>
                  <a:fillRect l="-10345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862445" y="1913014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28" name="Flowchart: Or 27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29" name="Flowchart: Or 28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59951" y="1913014"/>
            <a:ext cx="2090138" cy="2089632"/>
            <a:chOff x="558661" y="-253421"/>
            <a:chExt cx="900000" cy="900000"/>
          </a:xfrm>
          <a:solidFill>
            <a:srgbClr val="92D050"/>
          </a:solidFill>
        </p:grpSpPr>
        <p:sp>
          <p:nvSpPr>
            <p:cNvPr id="39" name="Flowchart: Or 38"/>
            <p:cNvSpPr>
              <a:spLocks noChangeAspect="1"/>
            </p:cNvSpPr>
            <p:nvPr/>
          </p:nvSpPr>
          <p:spPr>
            <a:xfrm>
              <a:off x="558661" y="-253421"/>
              <a:ext cx="900000" cy="900000"/>
            </a:xfrm>
            <a:prstGeom prst="flowChar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40" name="Flowchart: Or 39"/>
            <p:cNvSpPr>
              <a:spLocks noChangeAspect="1"/>
            </p:cNvSpPr>
            <p:nvPr/>
          </p:nvSpPr>
          <p:spPr>
            <a:xfrm rot="18900000">
              <a:off x="558661" y="-253421"/>
              <a:ext cx="900000" cy="900000"/>
            </a:xfrm>
            <a:prstGeom prst="flowChar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sp>
        <p:nvSpPr>
          <p:cNvPr id="41" name="Pie 40"/>
          <p:cNvSpPr/>
          <p:nvPr/>
        </p:nvSpPr>
        <p:spPr>
          <a:xfrm>
            <a:off x="5274824" y="1938413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2" name="Pie 41"/>
          <p:cNvSpPr/>
          <p:nvPr/>
        </p:nvSpPr>
        <p:spPr>
          <a:xfrm rot="18900000">
            <a:off x="5274093" y="1937429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3" name="Pie 42"/>
          <p:cNvSpPr/>
          <p:nvPr/>
        </p:nvSpPr>
        <p:spPr>
          <a:xfrm rot="16200000">
            <a:off x="5273362" y="1936445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rot="13500000">
            <a:off x="5272631" y="1935461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rot="10800000">
            <a:off x="5271900" y="1934477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rot="8100000">
            <a:off x="5271169" y="1933493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7" name="Pie 46"/>
          <p:cNvSpPr/>
          <p:nvPr/>
        </p:nvSpPr>
        <p:spPr>
          <a:xfrm rot="5400000">
            <a:off x="5270438" y="1932509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8" name="Pie 47"/>
          <p:cNvSpPr/>
          <p:nvPr/>
        </p:nvSpPr>
        <p:spPr>
          <a:xfrm rot="2700000">
            <a:off x="5276057" y="1937875"/>
            <a:ext cx="2091600" cy="2091600"/>
          </a:xfrm>
          <a:prstGeom prst="pie">
            <a:avLst>
              <a:gd name="adj1" fmla="val 13489266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9" name="Pie 48"/>
          <p:cNvSpPr/>
          <p:nvPr/>
        </p:nvSpPr>
        <p:spPr>
          <a:xfrm rot="18900000">
            <a:off x="7578730" y="1953743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0" name="Pie 49"/>
          <p:cNvSpPr/>
          <p:nvPr/>
        </p:nvSpPr>
        <p:spPr>
          <a:xfrm rot="16200000">
            <a:off x="7577999" y="1952759"/>
            <a:ext cx="2091600" cy="2091600"/>
          </a:xfrm>
          <a:prstGeom prst="pie">
            <a:avLst>
              <a:gd name="adj1" fmla="val 13510138"/>
              <a:gd name="adj2" fmla="val 162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1" name="Right Brace 50"/>
          <p:cNvSpPr/>
          <p:nvPr/>
        </p:nvSpPr>
        <p:spPr>
          <a:xfrm rot="5400000" flipV="1">
            <a:off x="4567717" y="405151"/>
            <a:ext cx="282260" cy="7524113"/>
          </a:xfrm>
          <a:prstGeom prst="rightBrace">
            <a:avLst>
              <a:gd name="adj1" fmla="val 35235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371608" y="4308335"/>
                <a:ext cx="674477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608" y="4308335"/>
                <a:ext cx="674477" cy="759760"/>
              </a:xfrm>
              <a:prstGeom prst="rect">
                <a:avLst/>
              </a:prstGeom>
              <a:blipFill rotWithShape="0">
                <a:blip r:embed="rId4"/>
                <a:stretch>
                  <a:fillRect l="-18018" b="-193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128806" y="5696084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06" y="5696084"/>
                <a:ext cx="1239372" cy="759760"/>
              </a:xfrm>
              <a:prstGeom prst="rect">
                <a:avLst/>
              </a:prstGeom>
              <a:blipFill rotWithShape="0">
                <a:blip r:embed="rId5"/>
                <a:stretch>
                  <a:fillRect l="-9852" b="-184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solidFill>
                      <a:schemeClr val="tx1"/>
                    </a:solidFill>
                    <a:cs typeface="B Koodak" panose="00000700000000000000" pitchFamily="2" charset="-78"/>
                  </a:rPr>
                  <a:t>-</a:t>
                </a:r>
                <a14:m>
                  <m:oMath xmlns:m="http://schemas.openxmlformats.org/officeDocument/2006/math">
                    <m:r>
                      <a:rPr lang="fa-IR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chemeClr val="tx1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blipFill rotWithShape="0">
                <a:blip r:embed="rId6"/>
                <a:stretch>
                  <a:fillRect l="-16667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solidFill>
                      <a:schemeClr val="tx1"/>
                    </a:solidFill>
                    <a:cs typeface="B Koodak" panose="00000700000000000000" pitchFamily="2" charset="-78"/>
                  </a:rPr>
                  <a:t>-</a:t>
                </a:r>
                <a14:m>
                  <m:oMath xmlns:m="http://schemas.openxmlformats.org/officeDocument/2006/math">
                    <m:r>
                      <a:rPr lang="fa-IR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chemeClr val="tx1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blipFill rotWithShape="0">
                <a:blip r:embed="rId7"/>
                <a:stretch>
                  <a:fillRect l="-16667" b="-193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2800" dirty="0" smtClean="0">
                    <a:cs typeface="B Koodak" panose="00000700000000000000" pitchFamily="2" charset="-78"/>
                  </a:rPr>
                  <a:t>-</a:t>
                </a:r>
                <a14:m>
                  <m:oMath xmlns:m="http://schemas.openxmlformats.org/officeDocument/2006/math">
                    <m:r>
                      <a:rPr lang="fa-IR" sz="2800" b="0" i="0" smtClean="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701" y="4298069"/>
                <a:ext cx="764828" cy="756426"/>
              </a:xfrm>
              <a:prstGeom prst="rect">
                <a:avLst/>
              </a:prstGeom>
              <a:blipFill rotWithShape="0">
                <a:blip r:embed="rId8"/>
                <a:stretch>
                  <a:fillRect l="-16667" b="-185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7833564" y="3151398"/>
            <a:ext cx="238305" cy="260606"/>
            <a:chOff x="3719320" y="349624"/>
            <a:chExt cx="1746484" cy="1774755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836386" y="2579110"/>
            <a:ext cx="238305" cy="260606"/>
            <a:chOff x="3719320" y="349624"/>
            <a:chExt cx="1746484" cy="1774755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6873666" y="3124946"/>
            <a:ext cx="238305" cy="260606"/>
            <a:chOff x="3719320" y="349624"/>
            <a:chExt cx="1746484" cy="1774755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724835" y="349624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>
              <a:off x="3719320" y="383410"/>
              <a:ext cx="1740969" cy="17409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506116" y="4300037"/>
                <a:ext cx="1187447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2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116" y="4300037"/>
                <a:ext cx="1187447" cy="756426"/>
              </a:xfrm>
              <a:prstGeom prst="rect">
                <a:avLst/>
              </a:prstGeom>
              <a:blipFill rotWithShape="0">
                <a:blip r:embed="rId9"/>
                <a:stretch>
                  <a:fillRect l="-10256" b="-1774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924187" y="874330"/>
                <a:ext cx="1187447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=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2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187" y="874330"/>
                <a:ext cx="1187447" cy="756426"/>
              </a:xfrm>
              <a:prstGeom prst="rect">
                <a:avLst/>
              </a:prstGeom>
              <a:blipFill rotWithShape="0">
                <a:blip r:embed="rId10"/>
                <a:stretch>
                  <a:fillRect l="-10825" b="-168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844553" y="4518025"/>
            <a:ext cx="5061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روش حلِ این مثال بدون شکل:</a:t>
            </a: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458549" y="4693998"/>
                <a:ext cx="815782" cy="5691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fa-IR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0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549" y="4693998"/>
                <a:ext cx="815782" cy="569130"/>
              </a:xfrm>
              <a:prstGeom prst="rect">
                <a:avLst/>
              </a:prstGeom>
              <a:blipFill rotWithShape="0">
                <a:blip r:embed="rId1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2176606" y="5809513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1847256" y="5272614"/>
            <a:ext cx="0" cy="32173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00196" y="5696084"/>
                <a:ext cx="1239372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 smtClean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26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196" y="5696084"/>
                <a:ext cx="1239372" cy="759760"/>
              </a:xfrm>
              <a:prstGeom prst="rect">
                <a:avLst/>
              </a:prstGeom>
              <a:blipFill rotWithShape="0">
                <a:blip r:embed="rId12"/>
                <a:stretch>
                  <a:fillRect b="-96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3647996" y="5809513"/>
            <a:ext cx="383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a-IR" sz="3600" dirty="0" smtClean="0">
                <a:solidFill>
                  <a:srgbClr val="0070C0"/>
                </a:solidFill>
                <a:cs typeface="B Koodak" panose="00000700000000000000" pitchFamily="2" charset="-78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031140" y="5696084"/>
                <a:ext cx="591660" cy="75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 smtClean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</a:t>
                </a:r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140" y="5696084"/>
                <a:ext cx="591660" cy="75976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29404" y="5699418"/>
                <a:ext cx="1187447" cy="75642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>
                    <a:solidFill>
                      <a:srgbClr val="0070C0"/>
                    </a:solidFill>
                    <a:cs typeface="B Koodak" panose="00000700000000000000" pitchFamily="2" charset="-78"/>
                  </a:rPr>
                  <a:t>=</a:t>
                </a:r>
                <a:r>
                  <a:rPr lang="en-US" sz="2800" dirty="0" smtClean="0">
                    <a:solidFill>
                      <a:srgbClr val="00B0F0"/>
                    </a:solidFill>
                    <a:cs typeface="B Koodak" panose="00000700000000000000" pitchFamily="2" charset="-78"/>
                  </a:rPr>
                  <a:t> </a:t>
                </a:r>
                <a:r>
                  <a: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2</a:t>
                </a:r>
                <a14:m>
                  <m:oMath xmlns:m="http://schemas.openxmlformats.org/officeDocument/2006/math">
                    <m:r>
                      <a:rPr lang="fa-IR" sz="2800"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2800" dirty="0" smtClean="0">
                  <a:solidFill>
                    <a:srgbClr val="00B0F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404" y="5699418"/>
                <a:ext cx="1187447" cy="756426"/>
              </a:xfrm>
              <a:prstGeom prst="rect">
                <a:avLst/>
              </a:prstGeom>
              <a:blipFill rotWithShape="0">
                <a:blip r:embed="rId14"/>
                <a:stretch>
                  <a:fillRect l="-10256" b="-1774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2333689" y="4946872"/>
            <a:ext cx="15058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000" dirty="0" smtClean="0">
                <a:solidFill>
                  <a:srgbClr val="0070C0"/>
                </a:solidFill>
                <a:cs typeface="B Koodak" panose="00000700000000000000" pitchFamily="2" charset="-78"/>
              </a:rPr>
              <a:t>26=2+(8×3)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2904543" y="5268446"/>
            <a:ext cx="0" cy="27933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7" name="Picture 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011" y="5794157"/>
            <a:ext cx="3762723" cy="10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74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83269">
        <p14:vortex/>
      </p:transition>
    </mc:Choice>
    <mc:Fallback>
      <p:transition spd="slow" advTm="832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4.07407E-6 L -4.16667E-7 -0.07223 " pathEditMode="relative" rAng="0" ptsTypes="AA">
                                      <p:cBhvr>
                                        <p:cTn id="1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2" grpId="0"/>
      <p:bldP spid="53" grpId="0"/>
      <p:bldP spid="54" grpId="0"/>
      <p:bldP spid="54" grpId="1"/>
      <p:bldP spid="55" grpId="0"/>
      <p:bldP spid="55" grpId="1"/>
      <p:bldP spid="56" grpId="0"/>
      <p:bldP spid="66" grpId="0"/>
      <p:bldP spid="66" grpId="1"/>
      <p:bldP spid="66" grpId="2"/>
      <p:bldP spid="67" grpId="0"/>
      <p:bldP spid="67" grpId="1"/>
      <p:bldP spid="67" grpId="2"/>
      <p:bldP spid="68" grpId="0"/>
      <p:bldP spid="69" grpId="0"/>
      <p:bldP spid="70" grpId="0"/>
      <p:bldP spid="74" grpId="0"/>
      <p:bldP spid="75" grpId="0"/>
      <p:bldP spid="76" grpId="0"/>
      <p:bldP spid="80" grpId="0"/>
      <p:bldP spid="80" grpId="1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8389" y="209426"/>
            <a:ext cx="9464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باز کردن عدد مخلوط با کسر بزرگ تر از واحد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1224" y="840733"/>
            <a:ext cx="10090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اگر قسمت کسری عدد مخلوطی بزرگ تر از واحد بود می توان آن را به صورت زیر باز نمود:</a:t>
            </a:r>
            <a:endParaRPr lang="fa-IR" sz="2400" dirty="0">
              <a:solidFill>
                <a:srgbClr val="0070C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32965" y="2670636"/>
                <a:ext cx="1143000" cy="12380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4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</a:t>
                </a:r>
                <a14:m>
                  <m:oMath xmlns:m="http://schemas.openxmlformats.org/officeDocument/2006/math">
                    <m:r>
                      <a:rPr lang="fa-IR" sz="4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800" dirty="0">
                            <a:solidFill>
                              <a:schemeClr val="tx1"/>
                            </a:solidFill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965" y="2670636"/>
                <a:ext cx="1143000" cy="1238096"/>
              </a:xfrm>
              <a:prstGeom prst="rect">
                <a:avLst/>
              </a:prstGeom>
              <a:blipFill rotWithShape="0">
                <a:blip r:embed="rId3"/>
                <a:stretch>
                  <a:fillRect l="-23936" b="-2167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499760" y="3044678"/>
            <a:ext cx="49136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=</a:t>
            </a:r>
            <a:endParaRPr lang="fa-IR" sz="4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91125" y="2670636"/>
                <a:ext cx="1769134" cy="122815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4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 </a:t>
                </a:r>
                <a14:m>
                  <m:oMath xmlns:m="http://schemas.openxmlformats.org/officeDocument/2006/math">
                    <m:r>
                      <a:rPr lang="fa-IR" sz="48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+</m:t>
                    </m:r>
                    <m:f>
                      <m:fPr>
                        <m:ctrlPr>
                          <a:rPr lang="fa-IR" sz="4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800" dirty="0">
                            <a:cs typeface="B Koodak" panose="00000700000000000000" pitchFamily="2" charset="-78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125" y="2670636"/>
                <a:ext cx="1769134" cy="1228157"/>
              </a:xfrm>
              <a:prstGeom prst="rect">
                <a:avLst/>
              </a:prstGeom>
              <a:blipFill rotWithShape="0">
                <a:blip r:embed="rId4"/>
                <a:stretch>
                  <a:fillRect l="-16207" b="-2227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9313" y="4652996"/>
                <a:ext cx="679922" cy="110716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6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600" dirty="0">
                              <a:cs typeface="B Koodak" panose="00000700000000000000" pitchFamily="2" charset="-78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600" dirty="0"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a-IR" sz="36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313" y="4652996"/>
                <a:ext cx="679922" cy="11071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17839" y="4652995"/>
                <a:ext cx="1214020" cy="11013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a-IR" sz="36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1</m:t>
                      </m:r>
                      <m:f>
                        <m:fPr>
                          <m:ctrlPr>
                            <a:rPr lang="fa-IR" sz="36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600" dirty="0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600" dirty="0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a-IR" sz="3600" dirty="0">
                  <a:latin typeface="Cambria Math" panose="02040503050406030204" pitchFamily="18" charset="0"/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39" y="4652995"/>
                <a:ext cx="1214020" cy="11013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39235" y="4953625"/>
            <a:ext cx="49136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=</a:t>
            </a:r>
            <a:endParaRPr lang="fa-IR" sz="4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9577" y="3044678"/>
            <a:ext cx="49136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=</a:t>
            </a:r>
            <a:endParaRPr lang="fa-IR" sz="4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44048" y="2668520"/>
                <a:ext cx="2556242" cy="12302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4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3 </a:t>
                </a:r>
                <a14:m>
                  <m:oMath xmlns:m="http://schemas.openxmlformats.org/officeDocument/2006/math">
                    <m:r>
                      <a:rPr lang="fa-IR" sz="48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+</m:t>
                    </m:r>
                    <m:r>
                      <m:rPr>
                        <m:nor/>
                      </m:rPr>
                      <a:rPr lang="fa-IR" sz="4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B Koodak" panose="00000700000000000000" pitchFamily="2" charset="-78"/>
                      </a:rPr>
                      <m:t>1</m:t>
                    </m:r>
                    <m:f>
                      <m:fPr>
                        <m:ctrlPr>
                          <a:rPr lang="fa-IR" sz="4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800" dirty="0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800" dirty="0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48" y="2668520"/>
                <a:ext cx="2556242" cy="1230273"/>
              </a:xfrm>
              <a:prstGeom prst="rect">
                <a:avLst/>
              </a:prstGeom>
              <a:blipFill rotWithShape="0">
                <a:blip r:embed="rId7"/>
                <a:stretch>
                  <a:fillRect l="-11217" b="-217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147660" y="3042562"/>
            <a:ext cx="49136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=</a:t>
            </a:r>
            <a:endParaRPr lang="fa-IR" sz="4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39025" y="2668520"/>
                <a:ext cx="1769134" cy="122815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fa-IR" sz="48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4800" i="1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800" dirty="0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800" dirty="0"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025" y="2668520"/>
                <a:ext cx="1769134" cy="1228157"/>
              </a:xfrm>
              <a:prstGeom prst="rect">
                <a:avLst/>
              </a:prstGeom>
              <a:blipFill rotWithShape="0">
                <a:blip r:embed="rId8"/>
                <a:stretch>
                  <a:fillRect l="-15517" b="-2238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4281174" y="4007163"/>
            <a:ext cx="0" cy="53825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999" y="5895261"/>
            <a:ext cx="9041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dirty="0" smtClean="0">
                <a:solidFill>
                  <a:srgbClr val="0070C0"/>
                </a:solidFill>
                <a:cs typeface="Mj_Baseet" panose="03000401000807050201" pitchFamily="66" charset="-78"/>
                <a:sym typeface="Abo-thar" panose="05010101010101010101" pitchFamily="2" charset="2"/>
              </a:rPr>
              <a:t></a:t>
            </a:r>
            <a:r>
              <a:rPr lang="fa-IR" sz="3200" dirty="0" smtClean="0">
                <a:solidFill>
                  <a:srgbClr val="0070C0"/>
                </a:solidFill>
                <a:cs typeface="Mj_Baseet" panose="03000401000807050201" pitchFamily="66" charset="-78"/>
              </a:rPr>
              <a:t>در </a:t>
            </a:r>
            <a:r>
              <a:rPr lang="fa-IR" sz="3200" dirty="0" smtClean="0">
                <a:solidFill>
                  <a:srgbClr val="FF0000"/>
                </a:solidFill>
                <a:cs typeface="Mj_Baseet" panose="03000401000807050201" pitchFamily="66" charset="-78"/>
              </a:rPr>
              <a:t>تفریق اعداد مخلوط</a:t>
            </a:r>
            <a:r>
              <a:rPr lang="fa-IR" sz="3200" dirty="0" smtClean="0">
                <a:solidFill>
                  <a:srgbClr val="0070C0"/>
                </a:solidFill>
                <a:cs typeface="Mj_Baseet" panose="03000401000807050201" pitchFamily="66" charset="-78"/>
              </a:rPr>
              <a:t>، ممکنه به </a:t>
            </a:r>
            <a:r>
              <a:rPr lang="fa-IR" sz="3200" dirty="0" smtClean="0">
                <a:solidFill>
                  <a:srgbClr val="FF0000"/>
                </a:solidFill>
                <a:cs typeface="Mj_Baseet" panose="03000401000807050201" pitchFamily="66" charset="-78"/>
              </a:rPr>
              <a:t>باز کردن عدد مخلوط </a:t>
            </a:r>
            <a:r>
              <a:rPr lang="fa-IR" sz="3200" dirty="0" smtClean="0">
                <a:solidFill>
                  <a:srgbClr val="0070C0"/>
                </a:solidFill>
                <a:cs typeface="Mj_Baseet" panose="03000401000807050201" pitchFamily="66" charset="-78"/>
              </a:rPr>
              <a:t>نیاز داشته باشی</a:t>
            </a:r>
            <a:r>
              <a:rPr lang="fa-IR" sz="3200" dirty="0">
                <a:solidFill>
                  <a:srgbClr val="0070C0"/>
                </a:solidFill>
                <a:cs typeface="Mj_Baseet" panose="03000401000807050201" pitchFamily="66" charset="-78"/>
                <a:sym typeface="Abo-thar" panose="05010101010101010101" pitchFamily="2" charset="2"/>
              </a:rPr>
              <a:t></a:t>
            </a:r>
            <a:endParaRPr lang="fa-IR" sz="3200" dirty="0">
              <a:solidFill>
                <a:srgbClr val="0070C0"/>
              </a:solidFill>
              <a:cs typeface="Mj_Baseet" panose="03000401000807050201" pitchFamily="66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4" y="4802109"/>
            <a:ext cx="2894082" cy="16779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5390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250" advTm="45042">
        <p15:prstTrans prst="origami"/>
      </p:transition>
    </mc:Choice>
    <mc:Fallback>
      <p:transition spd="slow" advTm="450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-0.20078 0.2854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9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  <p:bldP spid="15" grpId="0"/>
      <p:bldP spid="15" grpId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5" name="Group 4"/>
          <p:cNvGrpSpPr/>
          <p:nvPr/>
        </p:nvGrpSpPr>
        <p:grpSpPr>
          <a:xfrm>
            <a:off x="974740" y="370804"/>
            <a:ext cx="10201260" cy="6379170"/>
            <a:chOff x="974740" y="370804"/>
            <a:chExt cx="10201260" cy="6379170"/>
          </a:xfrm>
        </p:grpSpPr>
        <p:sp>
          <p:nvSpPr>
            <p:cNvPr id="6" name="Round Same Side Corner Rectangle 5"/>
            <p:cNvSpPr/>
            <p:nvPr/>
          </p:nvSpPr>
          <p:spPr>
            <a:xfrm>
              <a:off x="1192220" y="1947380"/>
              <a:ext cx="9766300" cy="4421594"/>
            </a:xfrm>
            <a:prstGeom prst="round2SameRect">
              <a:avLst>
                <a:gd name="adj1" fmla="val 4241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Trapezoid 6"/>
            <p:cNvSpPr/>
            <p:nvPr/>
          </p:nvSpPr>
          <p:spPr>
            <a:xfrm>
              <a:off x="974740" y="6328607"/>
              <a:ext cx="10201260" cy="421367"/>
            </a:xfrm>
            <a:prstGeom prst="trapezoid">
              <a:avLst>
                <a:gd name="adj" fmla="val 54032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1341" y="370804"/>
              <a:ext cx="1129318" cy="1431852"/>
            </a:xfrm>
            <a:prstGeom prst="rect">
              <a:avLst/>
            </a:prstGeom>
            <a:ln w="57150" cap="sq">
              <a:solidFill>
                <a:srgbClr val="FFC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9472946" y="1978682"/>
              <a:ext cx="1419523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خدانگهدار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9374788" y="2490535"/>
              <a:ext cx="1535951" cy="1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21305" y="4411656"/>
              <a:ext cx="150443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موفّق باشی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21305" y="3846201"/>
              <a:ext cx="624839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امیدوارم این درس را هم به خوبی یاد گرفته باشی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31341" y="6146662"/>
              <a:ext cx="910697" cy="367036"/>
            </a:xfrm>
            <a:prstGeom prst="rect">
              <a:avLst/>
            </a:prstGeom>
            <a:solidFill>
              <a:schemeClr val="accent2"/>
            </a:solidFill>
            <a:scene3d>
              <a:camera prst="perspectiveRelaxedModerately">
                <a:rot lat="19200000" lon="0" rev="0"/>
              </a:camera>
              <a:lightRig rig="threePt" dir="t"/>
            </a:scene3d>
            <a:sp3d prstMaterial="metal">
              <a:bevelT w="101600" prst="ribl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645502" y="6330180"/>
              <a:ext cx="475737" cy="183518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82843" y="6446478"/>
              <a:ext cx="475737" cy="18351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129754" y="6400833"/>
              <a:ext cx="26776" cy="295412"/>
            </a:xfrm>
            <a:prstGeom prst="line">
              <a:avLst/>
            </a:prstGeom>
            <a:ln w="762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5197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6164">
        <p15:prstTrans prst="curtains"/>
      </p:transition>
    </mc:Choice>
    <mc:Fallback>
      <p:transition spd="slow" advTm="61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|3.7|3.4|3.7|4.4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4|5.6|9|1|0.8|0.8|0.7|1.9|2.7|1.1|1.8|2.5|0.8|1.3|1|1.4|1.3|1.5|3.7|4.6|1.4|15.8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7|4.3|4.2|1.1|6.6|0.9|1|1|0.8|3.6|0.9|2.5|1.1|1.1|3.5|1|0.9|0.9|0.8|1.3|1.1|1|1|1.4|1.9|2.7|1.4|6.7|2.3|4.2|1.3|6.4|3.8|1|1.5|2.9|0.9|4.4|1.6|3.2|1|3.2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8|3.9|4.1|1.1|0.9|1.2|1.2|0.8|1.8|1.1|1|0.7|0.9|0.6|4.6|12.4|2.3|4.6|3.1|3.7|3.5|2.4|0.9|4.9|3.5|1.1|4.1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3|2.6|1|3.3|0.9|1.1|2.1|1|4.5|4.3|5.5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259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Abo-thar</vt:lpstr>
      <vt:lpstr>Arial</vt:lpstr>
      <vt:lpstr>B Koodak</vt:lpstr>
      <vt:lpstr>B Morvarid</vt:lpstr>
      <vt:lpstr>Calibri</vt:lpstr>
      <vt:lpstr>Calibri Light</vt:lpstr>
      <vt:lpstr>Cambria Math</vt:lpstr>
      <vt:lpstr>Mj_Baseet</vt:lpstr>
      <vt:lpstr>Mj_Faraz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ya zahra</cp:lastModifiedBy>
  <cp:revision>12</cp:revision>
  <dcterms:created xsi:type="dcterms:W3CDTF">2013-11-24T22:06:46Z</dcterms:created>
  <dcterms:modified xsi:type="dcterms:W3CDTF">2014-01-02T19:32:03Z</dcterms:modified>
</cp:coreProperties>
</file>