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6DAFEE-F7C5-4DD7-BE8A-A203C4BEDF76}">
          <p14:sldIdLst>
            <p14:sldId id="256"/>
            <p14:sldId id="257"/>
            <p14:sldId id="258"/>
            <p14:sldId id="259"/>
            <p14:sldId id="260"/>
            <p14:sldId id="27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754888-8292-4F99-A7D0-72BC80B02AA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62C0A1B-7DD5-420D-93E8-9F06BA03C6D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343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C0A1B-7DD5-420D-93E8-9F06BA03C6D6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247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248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813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734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80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991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048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26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809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52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8784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685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400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4B58-52AF-4ABB-8221-5C396C24A7F8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E7ED-8890-4D55-A8F8-E58EE0752B9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66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8985" y="1741110"/>
            <a:ext cx="895483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orvarid" panose="00000400000000000000" pitchFamily="2" charset="-78"/>
              </a:rPr>
              <a:t>کاربردِ نسبت و تناسب</a:t>
            </a:r>
            <a:endParaRPr lang="fa-IR" sz="8000" dirty="0">
              <a:cs typeface="B Morvarid" panose="00000400000000000000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70" y="173205"/>
            <a:ext cx="2804615" cy="649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477" y="3858192"/>
            <a:ext cx="3698776" cy="281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03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1117">
        <p14:doors dir="vert"/>
      </p:transition>
    </mc:Choice>
    <mc:Fallback>
      <p:transition spd="slow" advTm="11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4487553" y="1193310"/>
            <a:ext cx="3471892" cy="1859664"/>
          </a:xfrm>
          <a:prstGeom prst="round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Rounded Rectangle 40"/>
          <p:cNvSpPr/>
          <p:nvPr/>
        </p:nvSpPr>
        <p:spPr>
          <a:xfrm>
            <a:off x="821706" y="1193310"/>
            <a:ext cx="3471892" cy="1859664"/>
          </a:xfrm>
          <a:prstGeom prst="round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Rounded Rectangle 38"/>
          <p:cNvSpPr/>
          <p:nvPr/>
        </p:nvSpPr>
        <p:spPr>
          <a:xfrm>
            <a:off x="8153400" y="1193310"/>
            <a:ext cx="3471892" cy="1859664"/>
          </a:xfrm>
          <a:prstGeom prst="round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7369792" y="223073"/>
            <a:ext cx="44856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8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922" y="746293"/>
            <a:ext cx="108600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دلبندم ، حالا وقتش رسیده که با کاربردهای بیشتری از نسبت و تناسب آشنا بشی.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922" y="1207958"/>
            <a:ext cx="108600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همون طور که در درس های قبل هم گفته شد، نسبت و تناسب کاربردهای زیادی در زندگی ما داره</a:t>
            </a:r>
            <a:endParaRPr lang="fa-IR" sz="2000" dirty="0">
              <a:cs typeface="B Koodak" panose="000007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377" y="1292264"/>
            <a:ext cx="756603" cy="6815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03677" y="748651"/>
            <a:ext cx="46343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شکل های زیر توجه کن.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382" y="3256236"/>
            <a:ext cx="106144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مکعّب ها به کره ها 4 به 2 است. یعنی به ازای هر 4 مکعّب 2 دایره خواهیم داشت.</a:t>
            </a:r>
            <a:endParaRPr lang="fa-IR" sz="2000" dirty="0">
              <a:cs typeface="B Koodak" panose="000007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12" y="1292264"/>
            <a:ext cx="756603" cy="6815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647" y="1292264"/>
            <a:ext cx="756603" cy="68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782" y="1292264"/>
            <a:ext cx="756603" cy="6815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677" y="1297644"/>
            <a:ext cx="756603" cy="6815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12" y="1297644"/>
            <a:ext cx="756603" cy="6815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947" y="1297644"/>
            <a:ext cx="756603" cy="6815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082" y="1297644"/>
            <a:ext cx="756603" cy="6815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977" y="1303024"/>
            <a:ext cx="756603" cy="6815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12" y="1303024"/>
            <a:ext cx="756603" cy="68159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47" y="1303024"/>
            <a:ext cx="756603" cy="6815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82" y="1303024"/>
            <a:ext cx="756603" cy="681595"/>
          </a:xfrm>
          <a:prstGeom prst="rect">
            <a:avLst/>
          </a:prstGeom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25633"/>
              </p:ext>
            </p:extLst>
          </p:nvPr>
        </p:nvGraphicFramePr>
        <p:xfrm>
          <a:off x="5424806" y="3889843"/>
          <a:ext cx="2520000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40000"/>
                <a:gridCol w="840000"/>
                <a:gridCol w="840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3987551" y="3846493"/>
            <a:ext cx="137415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مکعّب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403259" y="4261537"/>
            <a:ext cx="92983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کره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604806" y="3874629"/>
            <a:ext cx="41470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581011" y="4261537"/>
            <a:ext cx="41470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2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483867" y="3874629"/>
            <a:ext cx="41470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8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480087" y="4261537"/>
            <a:ext cx="41470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211025" y="3874629"/>
            <a:ext cx="562459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12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7291498" y="4261537"/>
            <a:ext cx="41470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6</a:t>
            </a:r>
            <a:endParaRPr lang="fa-IR" sz="24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9864250" y="2098919"/>
            <a:ext cx="1044678" cy="9687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8961725" y="2098919"/>
            <a:ext cx="1044678" cy="9687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6168550" y="2128930"/>
            <a:ext cx="1044678" cy="9687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5266025" y="2128930"/>
            <a:ext cx="1044678" cy="96870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2472850" y="2158941"/>
            <a:ext cx="1044678" cy="9687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4" t="23870" r="26317" b="20792"/>
          <a:stretch/>
        </p:blipFill>
        <p:spPr>
          <a:xfrm>
            <a:off x="1570325" y="2158941"/>
            <a:ext cx="1044678" cy="968703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20382" y="3758886"/>
            <a:ext cx="106144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در هر دسته 6 شکل (4 مکعّب و 2 کُره) قرار دارد. بنابراین می توانیم بگوییم: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66025" y="4453413"/>
            <a:ext cx="5366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مکعّب ها </a:t>
            </a:r>
            <a:r>
              <a:rPr lang="fa-IR" sz="2400" dirty="0" smtClean="0">
                <a:cs typeface="B Koodak" panose="00000700000000000000" pitchFamily="2" charset="-78"/>
              </a:rPr>
              <a:t>به </a:t>
            </a:r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کلّ شکل ها </a:t>
            </a:r>
            <a:r>
              <a:rPr lang="fa-IR" sz="2400" dirty="0" smtClean="0">
                <a:cs typeface="B Koodak" panose="00000700000000000000" pitchFamily="2" charset="-78"/>
              </a:rPr>
              <a:t>مثلِ 4 به 6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66025" y="4889678"/>
            <a:ext cx="53662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کره ها </a:t>
            </a:r>
            <a:r>
              <a:rPr lang="fa-IR" sz="2400" dirty="0" smtClean="0">
                <a:cs typeface="B Koodak" panose="00000700000000000000" pitchFamily="2" charset="-78"/>
              </a:rPr>
              <a:t>به </a:t>
            </a:r>
            <a:r>
              <a:rPr lang="fa-IR" sz="2400" dirty="0" smtClean="0">
                <a:solidFill>
                  <a:srgbClr val="0070C0"/>
                </a:solidFill>
                <a:cs typeface="B Koodak" panose="00000700000000000000" pitchFamily="2" charset="-78"/>
              </a:rPr>
              <a:t>کلّ شکل ها </a:t>
            </a:r>
            <a:r>
              <a:rPr lang="fa-IR" sz="2400" dirty="0" smtClean="0">
                <a:cs typeface="B Koodak" panose="00000700000000000000" pitchFamily="2" charset="-78"/>
              </a:rPr>
              <a:t>مثلِ 2 به 6 است.</a:t>
            </a:r>
            <a:endParaRPr lang="fa-IR" sz="20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8595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85519">
        <p15:prstTrans prst="curtains"/>
      </p:transition>
    </mc:Choice>
    <mc:Fallback>
      <p:transition spd="slow" advTm="855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6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9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39" grpId="0" animBg="1"/>
      <p:bldP spid="5" grpId="0"/>
      <p:bldP spid="5" grpId="1"/>
      <p:bldP spid="6" grpId="0"/>
      <p:bldP spid="6" grpId="1"/>
      <p:bldP spid="9" grpId="0"/>
      <p:bldP spid="10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8" grpId="0"/>
      <p:bldP spid="42" grpId="0"/>
      <p:bldP spid="42" grpId="1"/>
      <p:bldP spid="43" grpId="0"/>
      <p:bldP spid="4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 rotWithShape="1">
          <a:blip r:embed="rId3">
            <a:clrChange>
              <a:clrFrom>
                <a:srgbClr val="FCFCF5"/>
              </a:clrFrom>
              <a:clrTo>
                <a:srgbClr val="FCFCF5">
                  <a:alpha val="0"/>
                </a:srgbClr>
              </a:clrTo>
            </a:clrChange>
          </a:blip>
          <a:srcRect l="71162" r="2066"/>
          <a:stretch/>
        </p:blipFill>
        <p:spPr>
          <a:xfrm>
            <a:off x="1131573" y="888351"/>
            <a:ext cx="1800000" cy="252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8577" y="255966"/>
            <a:ext cx="463431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به شکل های زیر و نسبت آن ها توجّه کن.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1573" y="1840851"/>
            <a:ext cx="25701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سطل ها به کلّ شکل، مثلِ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2 به 7</a:t>
            </a:r>
            <a:r>
              <a:rPr lang="fa-IR" sz="2400" dirty="0" smtClean="0">
                <a:cs typeface="B Koodak" panose="00000700000000000000" pitchFamily="2" charset="-78"/>
              </a:rPr>
              <a:t>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573" y="4637276"/>
            <a:ext cx="25701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مثلّث ها به کلّ شکل، مثلِ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3 به 9</a:t>
            </a:r>
            <a:r>
              <a:rPr lang="fa-IR" sz="2400" dirty="0" smtClean="0">
                <a:cs typeface="B Koodak" panose="00000700000000000000" pitchFamily="2" charset="-78"/>
              </a:rPr>
              <a:t>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131573" y="3835400"/>
            <a:ext cx="1800000" cy="2520000"/>
            <a:chOff x="447901" y="3644900"/>
            <a:chExt cx="1800000" cy="2520000"/>
          </a:xfrm>
        </p:grpSpPr>
        <p:sp>
          <p:nvSpPr>
            <p:cNvPr id="8" name="Rectangle 7"/>
            <p:cNvSpPr/>
            <p:nvPr/>
          </p:nvSpPr>
          <p:spPr>
            <a:xfrm>
              <a:off x="447901" y="3644900"/>
              <a:ext cx="1800000" cy="25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50800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08204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165608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680720" y="431617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1347470" y="431617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680720" y="488402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1347470" y="488402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688340" y="5455450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1355090" y="5455450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pic>
        <p:nvPicPr>
          <p:cNvPr id="20" name="Picture 19"/>
          <p:cNvPicPr>
            <a:picLocks/>
          </p:cNvPicPr>
          <p:nvPr/>
        </p:nvPicPr>
        <p:blipFill rotWithShape="1">
          <a:blip r:embed="rId3">
            <a:clrChange>
              <a:clrFrom>
                <a:srgbClr val="FCFCF5"/>
              </a:clrFrom>
              <a:clrTo>
                <a:srgbClr val="FCFCF5">
                  <a:alpha val="0"/>
                </a:srgbClr>
              </a:clrTo>
            </a:clrChange>
          </a:blip>
          <a:srcRect l="71162" r="2066"/>
          <a:stretch/>
        </p:blipFill>
        <p:spPr>
          <a:xfrm>
            <a:off x="6507892" y="888351"/>
            <a:ext cx="1800000" cy="2520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1" name="TextBox 20"/>
          <p:cNvSpPr txBox="1"/>
          <p:nvPr/>
        </p:nvSpPr>
        <p:spPr>
          <a:xfrm>
            <a:off x="8307892" y="1840851"/>
            <a:ext cx="25701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فِرچه ها به کلّ شکل، مثلِ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5 به 7</a:t>
            </a:r>
            <a:r>
              <a:rPr lang="fa-IR" sz="2400" dirty="0" smtClean="0">
                <a:cs typeface="B Koodak" panose="00000700000000000000" pitchFamily="2" charset="-78"/>
              </a:rPr>
              <a:t>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07892" y="4637276"/>
            <a:ext cx="25701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نسبتِ ستاره ها به کلّ شکل، مثلِ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6 به 9</a:t>
            </a:r>
            <a:r>
              <a:rPr lang="fa-IR" sz="2400" dirty="0" smtClean="0">
                <a:cs typeface="B Koodak" panose="00000700000000000000" pitchFamily="2" charset="-78"/>
              </a:rPr>
              <a:t> است.</a:t>
            </a:r>
            <a:endParaRPr lang="fa-IR" sz="2000" dirty="0">
              <a:cs typeface="B Koodak" panose="00000700000000000000" pitchFamily="2" charset="-78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507892" y="3835400"/>
            <a:ext cx="1800000" cy="2520000"/>
            <a:chOff x="447901" y="3644900"/>
            <a:chExt cx="1800000" cy="2520000"/>
          </a:xfrm>
        </p:grpSpPr>
        <p:sp>
          <p:nvSpPr>
            <p:cNvPr id="24" name="Rectangle 23"/>
            <p:cNvSpPr/>
            <p:nvPr/>
          </p:nvSpPr>
          <p:spPr>
            <a:xfrm>
              <a:off x="447901" y="3644900"/>
              <a:ext cx="1800000" cy="25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50800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108204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1656080" y="3743076"/>
              <a:ext cx="515620" cy="4445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680720" y="431617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1347470" y="431617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680720" y="488402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1347470" y="4884025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688340" y="5455450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1355090" y="5455450"/>
              <a:ext cx="558800" cy="558800"/>
            </a:xfrm>
            <a:prstGeom prst="star5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460944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2462">
        <p15:prstTrans prst="crush"/>
      </p:transition>
    </mc:Choice>
    <mc:Fallback>
      <p:transition spd="slow" advTm="324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74200" y="1077194"/>
            <a:ext cx="213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solidFill>
                  <a:srgbClr val="FF0000"/>
                </a:solidFill>
                <a:cs typeface="B Morvarid" panose="00000400000000000000" pitchFamily="2" charset="-78"/>
              </a:rPr>
              <a:t>مجموع نسبت ها</a:t>
            </a:r>
            <a:endParaRPr lang="fa-IR" sz="2000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1577904"/>
            <a:ext cx="112950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علی 19 متر و حسین 11 متر از دیواری را رنگ کردند و روی هم 12000 تومان دستمزد گرفتند. حساب کنید از این 12000 تومان چقدر برای علی و چقدر برای حسین است؟ </a:t>
            </a:r>
            <a:endParaRPr lang="fa-IR" sz="2000" dirty="0">
              <a:cs typeface="B Koodak" panose="000007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48834"/>
              </p:ext>
            </p:extLst>
          </p:nvPr>
        </p:nvGraphicFramePr>
        <p:xfrm>
          <a:off x="4977495" y="3352658"/>
          <a:ext cx="3201305" cy="1371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25600"/>
                <a:gridCol w="157570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875911" y="4273602"/>
            <a:ext cx="212698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مجموعِ نسبت ها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66407" y="4273601"/>
            <a:ext cx="1340490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12000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771899" y="3817283"/>
            <a:ext cx="1230995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سهمِ علی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63900" y="3360964"/>
            <a:ext cx="1738993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سهمِ حسین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61830" y="3377980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11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61830" y="3825947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19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099930" y="4273914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30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699871" y="4273601"/>
            <a:ext cx="93980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 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699870" y="3787847"/>
            <a:ext cx="93980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 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699869" y="3340193"/>
            <a:ext cx="93980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 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866748" y="3854595"/>
            <a:ext cx="93980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7600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66748" y="3386770"/>
            <a:ext cx="93980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4400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500" y="5127749"/>
            <a:ext cx="11295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بنابراین دستمزدِ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علی 7600 تومان </a:t>
            </a:r>
            <a:r>
              <a:rPr lang="fa-IR" sz="2400" dirty="0" smtClean="0">
                <a:cs typeface="B Koodak" panose="00000700000000000000" pitchFamily="2" charset="-78"/>
              </a:rPr>
              <a:t>و دستمزدِ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حسین 4400 تومان </a:t>
            </a:r>
            <a:r>
              <a:rPr lang="fa-IR" sz="2400" dirty="0" smtClean="0">
                <a:cs typeface="B Koodak" panose="00000700000000000000" pitchFamily="2" charset="-78"/>
              </a:rPr>
              <a:t>است.</a:t>
            </a:r>
            <a:endParaRPr lang="fa-IR" sz="20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472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63572">
        <p15:prstTrans prst="fracture"/>
      </p:transition>
    </mc:Choice>
    <mc:Fallback>
      <p:transition spd="slow" advTm="6357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9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71262"/>
              </p:ext>
            </p:extLst>
          </p:nvPr>
        </p:nvGraphicFramePr>
        <p:xfrm>
          <a:off x="5032478" y="3677216"/>
          <a:ext cx="3201305" cy="1371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25600"/>
                <a:gridCol w="157570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3900" y="901051"/>
            <a:ext cx="213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>
                <a:solidFill>
                  <a:srgbClr val="FF0000"/>
                </a:solidFill>
                <a:cs typeface="B Morvarid" panose="00000400000000000000" pitchFamily="2" charset="-78"/>
              </a:rPr>
              <a:t>مجموع نسبت ها</a:t>
            </a:r>
            <a:endParaRPr lang="fa-IR" sz="2000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62716"/>
            <a:ext cx="112950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برای تهیّه ی نوعی شیرینی می بایست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شکر و آرد </a:t>
            </a:r>
            <a:r>
              <a:rPr lang="fa-IR" sz="2400" dirty="0" smtClean="0">
                <a:cs typeface="B Koodak" panose="00000700000000000000" pitchFamily="2" charset="-78"/>
              </a:rPr>
              <a:t>را با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نسبت 2 به 5</a:t>
            </a:r>
            <a:r>
              <a:rPr lang="fa-IR" sz="2400" dirty="0" smtClean="0">
                <a:cs typeface="B Koodak" panose="00000700000000000000" pitchFamily="2" charset="-78"/>
              </a:rPr>
              <a:t> مخلوط کرد. اگر بخواهیم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49 کیلوگرم </a:t>
            </a:r>
            <a:r>
              <a:rPr lang="fa-IR" sz="2400" dirty="0" smtClean="0">
                <a:cs typeface="B Koodak" panose="00000700000000000000" pitchFamily="2" charset="-78"/>
              </a:rPr>
              <a:t>از این شیرینی را تهیه کنیم به چند کیلوگرم آرد و چند کیلوگرم شکر نیاز داریم؟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75911" y="4610625"/>
            <a:ext cx="212698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مجموعِ نسبت ها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91842" y="4610624"/>
            <a:ext cx="68961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49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49601" y="4154306"/>
            <a:ext cx="185329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نسبتِ </a:t>
            </a:r>
            <a:r>
              <a:rPr lang="fa-IR" sz="24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آرد</a:t>
            </a:r>
            <a:endParaRPr lang="fa-IR" sz="2400" dirty="0">
              <a:solidFill>
                <a:srgbClr val="FF0000"/>
              </a:solidFill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63900" y="3697987"/>
            <a:ext cx="1738993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نسبتِ شکر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39820" y="3715003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2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27120" y="4150270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5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927120" y="4610937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7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699869" y="4610624"/>
            <a:ext cx="54367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7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088544" y="4191618"/>
            <a:ext cx="60357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35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062797" y="3723793"/>
            <a:ext cx="60357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14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309" y="5450481"/>
            <a:ext cx="11295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بنابراین به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14 کیلوگرم شکر </a:t>
            </a:r>
            <a:r>
              <a:rPr lang="fa-IR" sz="2400" dirty="0" smtClean="0">
                <a:cs typeface="B Koodak" panose="00000700000000000000" pitchFamily="2" charset="-78"/>
              </a:rPr>
              <a:t>و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35 کیلوگرم آرد </a:t>
            </a:r>
            <a:r>
              <a:rPr lang="fa-IR" sz="2400" dirty="0" smtClean="0">
                <a:cs typeface="B Koodak" panose="00000700000000000000" pitchFamily="2" charset="-78"/>
              </a:rPr>
              <a:t>نیاز داریم.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688016" y="4152821"/>
            <a:ext cx="54367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7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676163" y="3695018"/>
            <a:ext cx="54367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7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36242" y="3202387"/>
            <a:ext cx="138427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0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کیلوگرم</a:t>
            </a:r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  <a:sym typeface="Symbol" panose="05050102010706020507" pitchFamily="18" charset="2"/>
              </a:rPr>
              <a:t>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8398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7131">
        <p14:prism dir="r"/>
      </p:transition>
    </mc:Choice>
    <mc:Fallback>
      <p:transition spd="slow" advTm="571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13900" y="901051"/>
            <a:ext cx="213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>
                <a:solidFill>
                  <a:srgbClr val="FF0000"/>
                </a:solidFill>
                <a:cs typeface="B Morvarid" panose="00000400000000000000" pitchFamily="2" charset="-78"/>
              </a:rPr>
              <a:t>مجموع نسبت ها</a:t>
            </a:r>
            <a:endParaRPr lang="fa-IR" sz="2000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62716"/>
            <a:ext cx="112950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محیط زمینی مستطیل شکل 128 متر است. اگر طول زمین 3 برابرِ عرض آن باشد، طول و عرض زمین چند متر است؟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873863" y="4575952"/>
            <a:ext cx="5019659" cy="2138001"/>
            <a:chOff x="3696312" y="4063914"/>
            <a:chExt cx="6311998" cy="2688440"/>
          </a:xfrm>
        </p:grpSpPr>
        <p:sp>
          <p:nvSpPr>
            <p:cNvPr id="7" name="Rectangle 6"/>
            <p:cNvSpPr/>
            <p:nvPr/>
          </p:nvSpPr>
          <p:spPr>
            <a:xfrm>
              <a:off x="4692311" y="4644437"/>
              <a:ext cx="4320000" cy="14400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22868" y="4063914"/>
              <a:ext cx="1091053" cy="58052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طول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2868" y="6171831"/>
              <a:ext cx="1091051" cy="58052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طول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012311" y="5133604"/>
              <a:ext cx="9959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عرض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96312" y="5133604"/>
              <a:ext cx="9959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عرض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2193713"/>
            <a:ext cx="40613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cs typeface="B Koodak" panose="00000700000000000000" pitchFamily="2" charset="-78"/>
              </a:rPr>
              <a:t>2 × (عرض + طول) = محیط مستطیل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799435"/>
            <a:ext cx="40613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cs typeface="B Koodak" panose="00000700000000000000" pitchFamily="2" charset="-78"/>
              </a:rPr>
              <a:t>2 × (عرض + طول) = 128</a:t>
            </a:r>
            <a:endParaRPr lang="fa-IR" sz="2000" dirty="0">
              <a:cs typeface="B Koodak" panose="00000700000000000000" pitchFamily="2" charset="-78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98905"/>
              </p:ext>
            </p:extLst>
          </p:nvPr>
        </p:nvGraphicFramePr>
        <p:xfrm>
          <a:off x="2917882" y="4446339"/>
          <a:ext cx="3201305" cy="1371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51402"/>
                <a:gridCol w="204990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109182" y="5379748"/>
            <a:ext cx="277911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طول+عرض (نصف محیط)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69743" y="4923429"/>
            <a:ext cx="101855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عرض</a:t>
            </a:r>
            <a:endParaRPr lang="fa-IR" sz="2400" dirty="0">
              <a:solidFill>
                <a:srgbClr val="FF0000"/>
              </a:solidFill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033516" y="4467110"/>
            <a:ext cx="85478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طول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045218" y="5380060"/>
            <a:ext cx="521399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2800" dirty="0" smtClean="0">
                <a:solidFill>
                  <a:schemeClr val="tx1"/>
                </a:solidFill>
                <a:cs typeface="B Koodak" panose="00000700000000000000" pitchFamily="2" charset="-78"/>
              </a:rPr>
              <a:t>4</a:t>
            </a:r>
            <a:endParaRPr lang="fa-IR" sz="2800" dirty="0">
              <a:solidFill>
                <a:schemeClr val="tx1"/>
              </a:solidFill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812524" y="4467109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3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793198" y="4955759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112726" y="5375002"/>
            <a:ext cx="83545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64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5" name="Arc 24"/>
          <p:cNvSpPr/>
          <p:nvPr/>
        </p:nvSpPr>
        <p:spPr>
          <a:xfrm flipV="1">
            <a:off x="3405839" y="5571210"/>
            <a:ext cx="2055625" cy="568575"/>
          </a:xfrm>
          <a:prstGeom prst="arc">
            <a:avLst>
              <a:gd name="adj1" fmla="val 10786727"/>
              <a:gd name="adj2" fmla="val 181876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956192" y="6180729"/>
            <a:ext cx="782921" cy="4659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16 ×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919773" y="4503823"/>
            <a:ext cx="782921" cy="4659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16 ×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019993" y="4490274"/>
            <a:ext cx="83545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48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909601" y="4956171"/>
            <a:ext cx="782921" cy="4659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l" rtl="0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16 ×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5019993" y="4931118"/>
            <a:ext cx="83545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16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93274" y="4575951"/>
            <a:ext cx="12874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48 متر =</a:t>
            </a:r>
            <a:endParaRPr lang="fa-IR" sz="2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71264" y="6252287"/>
            <a:ext cx="12874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48 متر =</a:t>
            </a:r>
            <a:endParaRPr lang="fa-IR" sz="2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96728" y="5757447"/>
            <a:ext cx="9724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16متر</a:t>
            </a:r>
            <a:endParaRPr lang="fa-IR" sz="2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01447" y="5757447"/>
            <a:ext cx="8692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16متر</a:t>
            </a:r>
            <a:endParaRPr lang="fa-IR" sz="2000" dirty="0">
              <a:solidFill>
                <a:srgbClr val="FF0000"/>
              </a:solidFill>
              <a:cs typeface="B Koodak" panose="000007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1" y="6198725"/>
            <a:ext cx="23359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fa-IR" sz="2400" dirty="0" smtClean="0">
                <a:cs typeface="B Koodak" panose="00000700000000000000" pitchFamily="2" charset="-78"/>
              </a:rPr>
              <a:t>64 = نصف محیط</a:t>
            </a:r>
            <a:endParaRPr lang="fa-IR" sz="2000" dirty="0">
              <a:cs typeface="B Koodak" panose="00000700000000000000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59809" y="5798391"/>
            <a:ext cx="383225" cy="382338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08867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500" advTm="74103">
        <p15:prstTrans prst="airplane" invX="1"/>
      </p:transition>
    </mc:Choice>
    <mc:Fallback>
      <p:transition spd="slow" advTm="741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5" grpId="0" animBg="1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13900" y="901051"/>
            <a:ext cx="213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solidFill>
                  <a:srgbClr val="FF0000"/>
                </a:solidFill>
                <a:cs typeface="B Morvarid" panose="00000400000000000000" pitchFamily="2" charset="-78"/>
              </a:rPr>
              <a:t>اختلاف نسبت ها</a:t>
            </a:r>
            <a:endParaRPr lang="fa-IR" sz="2000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62716"/>
            <a:ext cx="112950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اختلافِ پول مُنا و مبینا 8000 تومان است. اگر نسبتِ پول مُنا به مبینا مثلِ 3 به 4 باشد، حساب کنید پول هر کدام چقدر است؟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6584" y="2443079"/>
            <a:ext cx="495570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ابتدا جدول تناسبی با 3 ردیف رسم می کنیم.</a:t>
            </a:r>
            <a:endParaRPr lang="fa-IR" sz="2000" dirty="0">
              <a:cs typeface="B Koodak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84386"/>
              </p:ext>
            </p:extLst>
          </p:nvPr>
        </p:nvGraphicFramePr>
        <p:xfrm>
          <a:off x="5032478" y="3677216"/>
          <a:ext cx="3201305" cy="13716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25600"/>
                <a:gridCol w="157570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3098041" y="4610625"/>
            <a:ext cx="1904853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اختلافِ نسبت ها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43604" y="4610624"/>
            <a:ext cx="112857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21875" y="4154306"/>
            <a:ext cx="581020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مُنا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98173" y="3697987"/>
            <a:ext cx="704720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مبینا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939820" y="3715003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927120" y="4150270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3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927120" y="4610937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470491" y="4610624"/>
            <a:ext cx="1143735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4000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870268" y="4191618"/>
            <a:ext cx="111301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12000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896182" y="3723793"/>
            <a:ext cx="1113764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16000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988543" y="3202387"/>
            <a:ext cx="83869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0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پول </a:t>
            </a:r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  <a:sym typeface="Symbol" panose="05050102010706020507" pitchFamily="18" charset="2"/>
              </a:rPr>
              <a:t>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470491" y="4150269"/>
            <a:ext cx="1143735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4000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470491" y="3689914"/>
            <a:ext cx="1143735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4000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63069" y="5450481"/>
            <a:ext cx="68443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بنابراین پول مبینا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16000 تومان </a:t>
            </a:r>
            <a:r>
              <a:rPr lang="fa-IR" sz="2400" dirty="0" smtClean="0">
                <a:cs typeface="B Koodak" panose="00000700000000000000" pitchFamily="2" charset="-78"/>
              </a:rPr>
              <a:t>و پول مُنا </a:t>
            </a:r>
            <a:r>
              <a:rPr lang="fa-IR" sz="2400" dirty="0" smtClean="0">
                <a:solidFill>
                  <a:srgbClr val="FF0000"/>
                </a:solidFill>
                <a:cs typeface="B Koodak" panose="00000700000000000000" pitchFamily="2" charset="-78"/>
              </a:rPr>
              <a:t>12000 تومان </a:t>
            </a:r>
            <a:r>
              <a:rPr lang="fa-IR" sz="2400" dirty="0" smtClean="0">
                <a:cs typeface="B Koodak" panose="00000700000000000000" pitchFamily="2" charset="-78"/>
              </a:rPr>
              <a:t>است.</a:t>
            </a:r>
            <a:endParaRPr lang="fa-IR" sz="2000" dirty="0"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794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2592">
        <p15:prstTrans prst="crush"/>
      </p:transition>
    </mc:Choice>
    <mc:Fallback>
      <p:transition spd="slow" advTm="525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9946" y="901051"/>
            <a:ext cx="37423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>
                <a:solidFill>
                  <a:srgbClr val="FF0000"/>
                </a:solidFill>
                <a:cs typeface="B Morvarid" panose="00000400000000000000" pitchFamily="2" charset="-78"/>
              </a:rPr>
              <a:t>تبدیلِ واحدهای اندازه گیری</a:t>
            </a:r>
            <a:endParaRPr lang="fa-IR" sz="2000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62716"/>
            <a:ext cx="112950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از تناسب می توان برای تبدیل واحدهای مختلفِ اندازه گیری هم استفاده کرد. به مثال زیر دقّت کن:</a:t>
            </a:r>
            <a:endParaRPr lang="fa-IR" sz="2000" dirty="0">
              <a:cs typeface="B Koodak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46264"/>
              </p:ext>
            </p:extLst>
          </p:nvPr>
        </p:nvGraphicFramePr>
        <p:xfrm>
          <a:off x="1814289" y="2034278"/>
          <a:ext cx="2907837" cy="82100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28298"/>
                <a:gridCol w="167953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407892" y="236186"/>
            <a:ext cx="44856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کاربردِ نسبت و تنناسب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178751" y="2460168"/>
            <a:ext cx="581020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تن</a:t>
            </a:r>
            <a:endParaRPr lang="fa-IR" sz="2400" dirty="0">
              <a:solidFill>
                <a:srgbClr val="FF0000"/>
              </a:solidFill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43552" y="2040054"/>
            <a:ext cx="138851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کیلوگرم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759771" y="1999501"/>
            <a:ext cx="105166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1000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759771" y="2460168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586219" y="2010546"/>
            <a:ext cx="105166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4000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718925" y="2466865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809231" y="2434530"/>
            <a:ext cx="58321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811333" y="1998503"/>
            <a:ext cx="58321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4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02893" y="2258413"/>
            <a:ext cx="6749399" cy="473707"/>
            <a:chOff x="5002893" y="2258413"/>
            <a:chExt cx="6749399" cy="473707"/>
          </a:xfrm>
        </p:grpSpPr>
        <p:sp>
          <p:nvSpPr>
            <p:cNvPr id="4" name="TextBox 3"/>
            <p:cNvSpPr txBox="1"/>
            <p:nvPr/>
          </p:nvSpPr>
          <p:spPr>
            <a:xfrm>
              <a:off x="5002893" y="2258413"/>
              <a:ext cx="628180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هر 1 تن یعنی 1000 کیلوگرم. 4 تن چند کیلوگرم است؟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199578" y="2270455"/>
              <a:ext cx="5527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solidFill>
                    <a:srgbClr val="FF0000"/>
                  </a:solidFill>
                  <a:cs typeface="B Koodak" panose="00000700000000000000" pitchFamily="2" charset="-78"/>
                </a:rPr>
                <a:t>1)</a:t>
              </a:r>
              <a:endParaRPr lang="fa-IR" sz="2000" dirty="0">
                <a:solidFill>
                  <a:srgbClr val="FF0000"/>
                </a:solidFill>
                <a:cs typeface="B Koodak" panose="00000700000000000000" pitchFamily="2" charset="-78"/>
              </a:endParaRP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3807136" y="2040053"/>
            <a:ext cx="45172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؟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809231" y="4108031"/>
            <a:ext cx="8943061" cy="473707"/>
            <a:chOff x="2809231" y="2258413"/>
            <a:chExt cx="8943061" cy="473707"/>
          </a:xfrm>
        </p:grpSpPr>
        <p:sp>
          <p:nvSpPr>
            <p:cNvPr id="33" name="TextBox 32"/>
            <p:cNvSpPr txBox="1"/>
            <p:nvPr/>
          </p:nvSpPr>
          <p:spPr>
            <a:xfrm>
              <a:off x="2809231" y="2258413"/>
              <a:ext cx="84754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cs typeface="B Koodak" panose="00000700000000000000" pitchFamily="2" charset="-78"/>
                </a:rPr>
                <a:t>هر هکتار یعنی 10000 متر مربّع، 80000 مترمربّع چند هکتار است؟</a:t>
              </a:r>
              <a:endParaRPr lang="fa-IR" sz="2000" dirty="0">
                <a:cs typeface="B Koodak" panose="00000700000000000000" pitchFamily="2" charset="-78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199578" y="2270455"/>
              <a:ext cx="55271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just"/>
              <a:r>
                <a:rPr lang="fa-IR" sz="2400" dirty="0" smtClean="0">
                  <a:solidFill>
                    <a:srgbClr val="FF0000"/>
                  </a:solidFill>
                  <a:cs typeface="B Koodak" panose="00000700000000000000" pitchFamily="2" charset="-78"/>
                </a:rPr>
                <a:t>2)</a:t>
              </a:r>
              <a:endParaRPr lang="fa-IR" sz="2000" dirty="0">
                <a:solidFill>
                  <a:srgbClr val="FF0000"/>
                </a:solidFill>
                <a:cs typeface="B Koodak" panose="00000700000000000000" pitchFamily="2" charset="-78"/>
              </a:endParaRPr>
            </a:p>
          </p:txBody>
        </p:sp>
      </p:grp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17900"/>
              </p:ext>
            </p:extLst>
          </p:nvPr>
        </p:nvGraphicFramePr>
        <p:xfrm>
          <a:off x="4692405" y="5052708"/>
          <a:ext cx="2907837" cy="82100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28298"/>
                <a:gridCol w="167953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4763">
                <a:tc>
                  <a:txBody>
                    <a:bodyPr/>
                    <a:lstStyle/>
                    <a:p>
                      <a:pPr algn="ctr" rtl="1"/>
                      <a:endParaRPr lang="fa-IR" sz="20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Title 1"/>
          <p:cNvSpPr txBox="1">
            <a:spLocks/>
          </p:cNvSpPr>
          <p:nvPr/>
        </p:nvSpPr>
        <p:spPr>
          <a:xfrm>
            <a:off x="3586219" y="5478598"/>
            <a:ext cx="105166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هکتار</a:t>
            </a:r>
            <a:endParaRPr lang="fa-IR" sz="2400" dirty="0">
              <a:solidFill>
                <a:srgbClr val="FF0000"/>
              </a:solidFill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3321668" y="5058484"/>
            <a:ext cx="138851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متر مربّع</a:t>
            </a:r>
            <a:endParaRPr lang="fa-IR" sz="24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4546781" y="5017931"/>
            <a:ext cx="1244298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10000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637887" y="5478598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1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270564" y="5028976"/>
            <a:ext cx="1245440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chemeClr val="tx1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80000</a:t>
            </a:r>
            <a:endParaRPr lang="fa-IR" sz="2800" dirty="0">
              <a:solidFill>
                <a:schemeClr val="tx1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6536426" y="5452960"/>
            <a:ext cx="612641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8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5687347" y="5452960"/>
            <a:ext cx="58321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8</a:t>
            </a:r>
            <a:r>
              <a:rPr lang="fa-IR" sz="2800" dirty="0">
                <a:solidFill>
                  <a:srgbClr val="FF0000"/>
                </a:solidFill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689449" y="5016933"/>
            <a:ext cx="583216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4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8</a:t>
            </a:r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×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6643039" y="5463468"/>
            <a:ext cx="451727" cy="519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800" dirty="0" smtClean="0">
                <a:solidFill>
                  <a:srgbClr val="FF0000"/>
                </a:solidFill>
                <a:effectLst/>
                <a:latin typeface="IranNastaliq" panose="02020505000000020003" pitchFamily="18" charset="0"/>
                <a:cs typeface="B Koodak" panose="00000700000000000000" pitchFamily="2" charset="-78"/>
              </a:rPr>
              <a:t>؟</a:t>
            </a:r>
            <a:endParaRPr lang="fa-IR" sz="2800" dirty="0">
              <a:solidFill>
                <a:srgbClr val="FF0000"/>
              </a:solidFill>
              <a:effectLst/>
              <a:latin typeface="IranNastaliq" panose="02020505000000020003" pitchFamily="18" charset="0"/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66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64315">
        <p14:switch dir="l"/>
      </p:transition>
    </mc:Choice>
    <mc:Fallback>
      <p:transition spd="slow" advTm="643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1" grpId="0"/>
      <p:bldP spid="31" grpId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974740" y="370804"/>
            <a:ext cx="10201260" cy="6379170"/>
            <a:chOff x="974740" y="370804"/>
            <a:chExt cx="10201260" cy="6379170"/>
          </a:xfrm>
        </p:grpSpPr>
        <p:grpSp>
          <p:nvGrpSpPr>
            <p:cNvPr id="4" name="Group 3"/>
            <p:cNvGrpSpPr/>
            <p:nvPr/>
          </p:nvGrpSpPr>
          <p:grpSpPr>
            <a:xfrm>
              <a:off x="974740" y="370804"/>
              <a:ext cx="10201260" cy="6379170"/>
              <a:chOff x="974740" y="370804"/>
              <a:chExt cx="10201260" cy="6379170"/>
            </a:xfrm>
          </p:grpSpPr>
          <p:sp>
            <p:nvSpPr>
              <p:cNvPr id="5" name="Round Same Side Corner Rectangle 4"/>
              <p:cNvSpPr/>
              <p:nvPr/>
            </p:nvSpPr>
            <p:spPr>
              <a:xfrm>
                <a:off x="1192220" y="1947380"/>
                <a:ext cx="9766300" cy="4421594"/>
              </a:xfrm>
              <a:prstGeom prst="round2SameRect">
                <a:avLst>
                  <a:gd name="adj1" fmla="val 4241"/>
                  <a:gd name="adj2" fmla="val 0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sp>
            <p:nvSpPr>
              <p:cNvPr id="6" name="Trapezoid 5"/>
              <p:cNvSpPr/>
              <p:nvPr/>
            </p:nvSpPr>
            <p:spPr>
              <a:xfrm>
                <a:off x="974740" y="6328607"/>
                <a:ext cx="10201260" cy="421367"/>
              </a:xfrm>
              <a:prstGeom prst="trapezoid">
                <a:avLst>
                  <a:gd name="adj" fmla="val 54032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31341" y="370804"/>
                <a:ext cx="1129318" cy="1431852"/>
              </a:xfrm>
              <a:prstGeom prst="rect">
                <a:avLst/>
              </a:prstGeom>
              <a:ln w="57150" cap="sq">
                <a:solidFill>
                  <a:srgbClr val="FFC000"/>
                </a:solidFill>
                <a:miter lim="800000"/>
              </a:ln>
              <a:effectLst>
                <a:outerShdw blurRad="57150" dist="50800" dir="2700000" algn="tl" rotWithShape="0">
                  <a:srgbClr val="000000">
                    <a:alpha val="40000"/>
                  </a:srgbClr>
                </a:outerShdw>
              </a:effec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9472946" y="1978682"/>
                <a:ext cx="1419523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:r>
                  <a:rPr lang="fa-IR" sz="3200" b="1" dirty="0" smtClean="0">
                    <a:solidFill>
                      <a:schemeClr val="bg1"/>
                    </a:solidFill>
                    <a:cs typeface="Mj_Faraz" panose="00000700000000000000" pitchFamily="2" charset="-78"/>
                  </a:rPr>
                  <a:t>خدانگهدار</a:t>
                </a:r>
                <a:endParaRPr lang="fa-IR" sz="3600" b="1" dirty="0">
                  <a:solidFill>
                    <a:schemeClr val="bg1"/>
                  </a:solidFill>
                  <a:cs typeface="Mj_Faraz" panose="00000700000000000000" pitchFamily="2" charset="-78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9374788" y="2490535"/>
                <a:ext cx="1535951" cy="1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5531341" y="6146662"/>
                <a:ext cx="910697" cy="367036"/>
              </a:xfrm>
              <a:prstGeom prst="rect">
                <a:avLst/>
              </a:prstGeom>
              <a:solidFill>
                <a:schemeClr val="accent2"/>
              </a:solidFill>
              <a:scene3d>
                <a:camera prst="perspectiveRelaxedModerately">
                  <a:rot lat="19200000" lon="0" rev="0"/>
                </a:camera>
                <a:lightRig rig="threePt" dir="t"/>
              </a:scene3d>
              <a:sp3d prstMaterial="metal">
                <a:bevelT w="101600" prst="riblet"/>
                <a:bevelB prst="relaxedIns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645502" y="6330180"/>
                <a:ext cx="475737" cy="183518"/>
              </a:xfrm>
              <a:prstGeom prst="line">
                <a:avLst/>
              </a:prstGeom>
              <a:ln w="7620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582843" y="6446478"/>
                <a:ext cx="475737" cy="183518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129754" y="6400833"/>
                <a:ext cx="26776" cy="295412"/>
              </a:xfrm>
              <a:prstGeom prst="line">
                <a:avLst/>
              </a:prstGeom>
              <a:ln w="762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14904">
              <a:off x="1868794" y="4214977"/>
              <a:ext cx="2100134" cy="24472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8883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958">
        <p15:prstTrans prst="curtains"/>
      </p:transition>
    </mc:Choice>
    <mc:Fallback>
      <p:transition spd="slow" advTm="39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5|7.9|1|2.8|1.4|1.4|1.2|1.2|1.1|2.3|9.8|16.4|1.3|9.3|7.2|7.7|3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7|1.6|5.6|1.6|4.6|0.9|5.3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5|14.9|5.1|2.5|3.9|9.9|3.3|1.3|4.6|1.6|1.1|0.8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|17|4.4|2.2|1.6|4.7|3.3|2.3|1.3|1.1|1.3|2.1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4|12|8|7.5|2.3|2.1|1.9|1.6|5.3|3.3|1.4|3.2|4.6|2.5|1.7|0.9|0.8|2.8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7|11.6|4|1.2|1.6|2.2|3.3|2.8|3.8|1.3|1.1|0.8|3.6|1.2|9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5|7.1|6.4|2.2|2.1|3.4|1.4|2|1.2|1.2|0.8|4.3|6.2|1.3|1.5|1.9|2.8|1.7|1.2|3.6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593</Words>
  <Application>Microsoft Office PowerPoint</Application>
  <PresentationFormat>Widescreen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 Koodak</vt:lpstr>
      <vt:lpstr>B Morvarid</vt:lpstr>
      <vt:lpstr>Calibri</vt:lpstr>
      <vt:lpstr>Calibri Light</vt:lpstr>
      <vt:lpstr>IranNastaliq</vt:lpstr>
      <vt:lpstr>Mj_Faraz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ya zahra</cp:lastModifiedBy>
  <cp:revision>117</cp:revision>
  <dcterms:created xsi:type="dcterms:W3CDTF">2013-12-05T19:48:39Z</dcterms:created>
  <dcterms:modified xsi:type="dcterms:W3CDTF">2014-01-03T08:21:55Z</dcterms:modified>
</cp:coreProperties>
</file>