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AD00B74-1620-483B-9162-0608022C881E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42F70AE-1242-4F1C-8B4F-33E8F98F6B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5048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F70AE-1242-4F1C-8B4F-33E8F98F6BA7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18389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DF2C-4577-4017-8E03-17E203F8373C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7528-A42D-455F-9949-7B88F177E1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8467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DF2C-4577-4017-8E03-17E203F8373C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7528-A42D-455F-9949-7B88F177E1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5187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DF2C-4577-4017-8E03-17E203F8373C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7528-A42D-455F-9949-7B88F177E1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9500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DF2C-4577-4017-8E03-17E203F8373C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7528-A42D-455F-9949-7B88F177E1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174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DF2C-4577-4017-8E03-17E203F8373C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7528-A42D-455F-9949-7B88F177E1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722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DF2C-4577-4017-8E03-17E203F8373C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7528-A42D-455F-9949-7B88F177E1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078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DF2C-4577-4017-8E03-17E203F8373C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7528-A42D-455F-9949-7B88F177E1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571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DF2C-4577-4017-8E03-17E203F8373C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7528-A42D-455F-9949-7B88F177E1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4939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DF2C-4577-4017-8E03-17E203F8373C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7528-A42D-455F-9949-7B88F177E1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4556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DF2C-4577-4017-8E03-17E203F8373C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7528-A42D-455F-9949-7B88F177E1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1442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DF2C-4577-4017-8E03-17E203F8373C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07528-A42D-455F-9949-7B88F177E1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6272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2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DF2C-4577-4017-8E03-17E203F8373C}" type="datetimeFigureOut">
              <a:rPr lang="fa-IR" smtClean="0"/>
              <a:t>03/02/1435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07528-A42D-455F-9949-7B88F177E17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727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7633" y="2774960"/>
            <a:ext cx="10554137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rPr>
              <a:t>نمایش اعداد به صورت اعشاری و کسری</a:t>
            </a:r>
            <a:endParaRPr lang="fa-IR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abassom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227" y="0"/>
            <a:ext cx="3230792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8550" y="0"/>
            <a:ext cx="32307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2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 advTm="1144">
        <p14:doors dir="vert"/>
      </p:transition>
    </mc:Choice>
    <mc:Fallback>
      <p:transition spd="slow" advTm="11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6499274" y="-126609"/>
            <a:ext cx="5692726" cy="1015663"/>
            <a:chOff x="6499274" y="-126609"/>
            <a:chExt cx="5692726" cy="10156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11180893" y="-126609"/>
                  <a:ext cx="1011107" cy="1015663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>
                  <a:defPPr>
                    <a:defRPr lang="fa-IR"/>
                  </a:defPPr>
                  <a:lvl1pPr marL="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6000" b="0" i="0" dirty="0" smtClean="0">
                            <a:effectLst/>
                            <a:latin typeface="Wingdings" panose="05000000000000000000" pitchFamily="2" charset="2"/>
                            <a:cs typeface="B Mitra" panose="00000400000000000000" pitchFamily="2" charset="-78"/>
                          </a:rPr>
                          <m:t>?</m:t>
                        </m:r>
                      </m:oMath>
                    </m:oMathPara>
                  </a14:m>
                  <a:endParaRPr lang="fa-IR" sz="13800" dirty="0">
                    <a:solidFill>
                      <a:schemeClr val="tx1"/>
                    </a:solidFill>
                    <a:effectLst/>
                    <a:latin typeface="Wingdings" panose="05000000000000000000" pitchFamily="2" charset="2"/>
                    <a:cs typeface="B Mitra" panose="000004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80893" y="-126609"/>
                  <a:ext cx="1011107" cy="101566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TextBox 4"/>
            <p:cNvSpPr txBox="1"/>
            <p:nvPr/>
          </p:nvSpPr>
          <p:spPr>
            <a:xfrm>
              <a:off x="6499274" y="130232"/>
              <a:ext cx="4961819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fa-IR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a-IR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Tabassom" panose="00000400000000000000" pitchFamily="2" charset="-78"/>
                </a:rPr>
                <a:t>نمایش اعداد به صورت اعشاری و کسری</a:t>
              </a:r>
              <a:endParaRPr lang="fa-I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441498" y="889054"/>
            <a:ext cx="356850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rPr>
              <a:t>در درس های قبل آموختی :</a:t>
            </a:r>
            <a:endParaRPr lang="fa-IR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abassom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45" y="1412274"/>
            <a:ext cx="1185525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به کسرهایی که مخرجِ آن ها از مضربِ 10 باشد (10 – 100 – 1000 و ... )، کسرِ اَعشاری می گویند.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49244" y="2734392"/>
            <a:ext cx="103720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rPr>
              <a:t>مثلِ :</a:t>
            </a:r>
            <a:endParaRPr lang="fa-IR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abassom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796971" y="2528701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6971" y="2528701"/>
                <a:ext cx="857557" cy="968022"/>
              </a:xfrm>
              <a:prstGeom prst="rect">
                <a:avLst/>
              </a:prstGeom>
              <a:blipFill rotWithShape="0">
                <a:blip r:embed="rId5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861755" y="2528700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35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1755" y="2528700"/>
                <a:ext cx="857557" cy="968022"/>
              </a:xfrm>
              <a:prstGeom prst="rect">
                <a:avLst/>
              </a:prstGeom>
              <a:blipFill rotWithShape="0">
                <a:blip r:embed="rId6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926539" y="2528699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6539" y="2528699"/>
                <a:ext cx="857557" cy="968022"/>
              </a:xfrm>
              <a:prstGeom prst="rect">
                <a:avLst/>
              </a:prstGeom>
              <a:blipFill rotWithShape="0">
                <a:blip r:embed="rId7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991323" y="2528698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323" y="2528698"/>
                <a:ext cx="857557" cy="968022"/>
              </a:xfrm>
              <a:prstGeom prst="rect">
                <a:avLst/>
              </a:prstGeom>
              <a:blipFill rotWithShape="0">
                <a:blip r:embed="rId8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056107" y="2528697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42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107" y="2528697"/>
                <a:ext cx="857557" cy="968022"/>
              </a:xfrm>
              <a:prstGeom prst="rect">
                <a:avLst/>
              </a:prstGeom>
              <a:blipFill rotWithShape="0">
                <a:blip r:embed="rId9"/>
                <a:stretch>
                  <a:fillRect b="-188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120891" y="2528696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125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891" y="2528696"/>
                <a:ext cx="857557" cy="968022"/>
              </a:xfrm>
              <a:prstGeom prst="rect">
                <a:avLst/>
              </a:prstGeom>
              <a:blipFill rotWithShape="0">
                <a:blip r:embed="rId10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9561605" y="2720319"/>
            <a:ext cx="49886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یا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92855" y="2720318"/>
            <a:ext cx="49886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یا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91390" y="2720317"/>
            <a:ext cx="49886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یا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08565" y="2720316"/>
            <a:ext cx="49886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یا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78961" y="2720315"/>
            <a:ext cx="49886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یا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69826" y="2720314"/>
            <a:ext cx="105910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و ...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80893" y="3615837"/>
            <a:ext cx="82911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rPr>
              <a:t>نکته:</a:t>
            </a:r>
            <a:endParaRPr lang="fa-IR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abassom" panose="000004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4745" y="4139057"/>
            <a:ext cx="1185525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برخی از کسرها را می توان به کسر اعشاری تبدیل کرد. برای این منظور می بایست مخرجِ کسر را به 10 ، 100 یا 1000 تبدیل کرد.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43910" y="5557789"/>
            <a:ext cx="103720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rPr>
              <a:t>مثلِ :</a:t>
            </a:r>
            <a:endParaRPr lang="fa-IR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abassom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987057" y="5366165"/>
                <a:ext cx="857557" cy="83176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 xmlns:m="http://schemas.openxmlformats.org/officeDocument/2006/math">
                    <m:f>
                      <m:fPr>
                        <m:ctrlPr>
                          <a:rPr lang="fa-IR" sz="3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B Mitra" panose="00000400000000000000" pitchFamily="2" charset="-78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fa-IR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cs typeface="B Mitra" panose="00000400000000000000" pitchFamily="2" charset="-78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fa-IR" sz="3200" b="0" i="0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cs typeface="B Mitra" panose="00000400000000000000" pitchFamily="2" charset="-78"/>
                          </a:rPr>
                          <m:t>25</m:t>
                        </m:r>
                      </m:den>
                    </m:f>
                  </m:oMath>
                </a14:m>
                <a:r>
                  <a:rPr lang="fa-IR" sz="3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B Mitra" panose="00000400000000000000" pitchFamily="2" charset="-78"/>
                  </a:rPr>
                  <a:t>= </a:t>
                </a:r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057" y="5366165"/>
                <a:ext cx="857557" cy="831766"/>
              </a:xfrm>
              <a:prstGeom prst="rect">
                <a:avLst/>
              </a:prstGeom>
              <a:blipFill rotWithShape="0">
                <a:blip r:embed="rId11"/>
                <a:stretch>
                  <a:fillRect r="-12766" b="-2262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549193" y="5366165"/>
                <a:ext cx="857557" cy="85497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2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28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28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a-IR" sz="2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9193" y="5366165"/>
                <a:ext cx="857557" cy="854978"/>
              </a:xfrm>
              <a:prstGeom prst="rect">
                <a:avLst/>
              </a:prstGeom>
              <a:blipFill rotWithShape="0">
                <a:blip r:embed="rId12"/>
                <a:stretch>
                  <a:fillRect b="-70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2325582" y="5888439"/>
            <a:ext cx="652389" cy="508250"/>
          </a:xfrm>
          <a:prstGeom prst="arc">
            <a:avLst>
              <a:gd name="adj1" fmla="val 729021"/>
              <a:gd name="adj2" fmla="val 9999982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8" name="Arc 27"/>
          <p:cNvSpPr/>
          <p:nvPr/>
        </p:nvSpPr>
        <p:spPr>
          <a:xfrm flipV="1">
            <a:off x="2325581" y="5132907"/>
            <a:ext cx="652389" cy="508250"/>
          </a:xfrm>
          <a:prstGeom prst="arc">
            <a:avLst>
              <a:gd name="adj1" fmla="val 729021"/>
              <a:gd name="adj2" fmla="val 9999982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TextBox 28"/>
          <p:cNvSpPr txBox="1"/>
          <p:nvPr/>
        </p:nvSpPr>
        <p:spPr>
          <a:xfrm>
            <a:off x="2412796" y="6347821"/>
            <a:ext cx="53979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a-I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4×</a:t>
            </a:r>
            <a:endParaRPr lang="fa-IR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12796" y="4719304"/>
            <a:ext cx="53979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a-I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4×</a:t>
            </a:r>
            <a:endParaRPr lang="fa-IR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03979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45477">
        <p15:prstTrans prst="curtains"/>
      </p:transition>
    </mc:Choice>
    <mc:Fallback>
      <p:transition spd="slow" advTm="4547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499274" y="-126609"/>
            <a:ext cx="5692726" cy="1015663"/>
            <a:chOff x="6499274" y="-126609"/>
            <a:chExt cx="5692726" cy="10156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1180893" y="-126609"/>
                  <a:ext cx="1011107" cy="1015663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>
                  <a:defPPr>
                    <a:defRPr lang="fa-IR"/>
                  </a:defPPr>
                  <a:lvl1pPr marL="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6000" b="0" i="0" dirty="0" smtClean="0">
                            <a:effectLst/>
                            <a:latin typeface="Wingdings" panose="05000000000000000000" pitchFamily="2" charset="2"/>
                            <a:cs typeface="B Mitra" panose="00000400000000000000" pitchFamily="2" charset="-78"/>
                          </a:rPr>
                          <m:t>?</m:t>
                        </m:r>
                      </m:oMath>
                    </m:oMathPara>
                  </a14:m>
                  <a:endParaRPr lang="fa-IR" sz="13800" dirty="0">
                    <a:solidFill>
                      <a:schemeClr val="tx1"/>
                    </a:solidFill>
                    <a:effectLst/>
                    <a:latin typeface="Wingdings" panose="05000000000000000000" pitchFamily="2" charset="2"/>
                    <a:cs typeface="B Mitra" panose="000004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80893" y="-126609"/>
                  <a:ext cx="1011107" cy="101566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/>
            <p:cNvSpPr txBox="1"/>
            <p:nvPr/>
          </p:nvSpPr>
          <p:spPr>
            <a:xfrm>
              <a:off x="6499274" y="130232"/>
              <a:ext cx="4961819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fa-IR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a-IR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Tabassom" panose="00000400000000000000" pitchFamily="2" charset="-78"/>
                </a:rPr>
                <a:t>نمایش اعداد به صورت اعشاری و کسری</a:t>
              </a:r>
              <a:endParaRPr lang="fa-I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441498" y="889054"/>
            <a:ext cx="356850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rPr>
              <a:t>نکته:</a:t>
            </a:r>
            <a:endParaRPr lang="fa-IR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abassom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9355" y="1384978"/>
            <a:ext cx="625064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کسرهای اعشاری به سه دسته تقسیم می شوند: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96479" y="2401928"/>
            <a:ext cx="2576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کوچک تر از واحد: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9464" y="3391582"/>
            <a:ext cx="109720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واحد: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43679" y="4381236"/>
            <a:ext cx="25764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بزرگتر از واحد: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044868" y="2164132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35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4868" y="2164132"/>
                <a:ext cx="857557" cy="968022"/>
              </a:xfrm>
              <a:prstGeom prst="rect">
                <a:avLst/>
              </a:prstGeom>
              <a:blipFill rotWithShape="0">
                <a:blip r:embed="rId4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088319" y="3159014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319" y="3159014"/>
                <a:ext cx="857557" cy="968022"/>
              </a:xfrm>
              <a:prstGeom prst="rect">
                <a:avLst/>
              </a:prstGeom>
              <a:blipFill rotWithShape="0">
                <a:blip r:embed="rId5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292803" y="4162316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75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2803" y="4162316"/>
                <a:ext cx="857557" cy="968022"/>
              </a:xfrm>
              <a:prstGeom prst="rect">
                <a:avLst/>
              </a:prstGeom>
              <a:blipFill rotWithShape="0">
                <a:blip r:embed="rId6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269242" y="1375820"/>
            <a:ext cx="1074076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کسرهای کوچک تر از واحد را می توان به طور مستقیم به صورت اعشاری نوشت.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323383" y="2606763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35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3383" y="2606763"/>
                <a:ext cx="857557" cy="968022"/>
              </a:xfrm>
              <a:prstGeom prst="rect">
                <a:avLst/>
              </a:prstGeom>
              <a:blipFill rotWithShape="0">
                <a:blip r:embed="rId7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0972801" y="2866626"/>
            <a:ext cx="103720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rPr>
              <a:t>مثال:</a:t>
            </a:r>
            <a:endParaRPr lang="fa-IR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abassom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894558" y="2805071"/>
            <a:ext cx="5454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=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323336" y="2866626"/>
            <a:ext cx="8575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a-I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0/35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701574" y="3716494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1574" y="3716494"/>
                <a:ext cx="857557" cy="968022"/>
              </a:xfrm>
              <a:prstGeom prst="rect">
                <a:avLst/>
              </a:prstGeom>
              <a:blipFill rotWithShape="0">
                <a:blip r:embed="rId8"/>
                <a:stretch>
                  <a:fillRect b="-189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8272749" y="3914802"/>
            <a:ext cx="5454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=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01527" y="3976357"/>
            <a:ext cx="8575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a-I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0/2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079765" y="4826225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125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765" y="4826225"/>
                <a:ext cx="857557" cy="968022"/>
              </a:xfrm>
              <a:prstGeom prst="rect">
                <a:avLst/>
              </a:prstGeom>
              <a:blipFill rotWithShape="0">
                <a:blip r:embed="rId9"/>
                <a:stretch>
                  <a:fillRect b="-189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6650940" y="5024533"/>
            <a:ext cx="5454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=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79718" y="5086088"/>
            <a:ext cx="101340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a-I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0/125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65470" y="5703039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93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5470" y="5703039"/>
                <a:ext cx="857557" cy="968022"/>
              </a:xfrm>
              <a:prstGeom prst="rect">
                <a:avLst/>
              </a:prstGeom>
              <a:blipFill rotWithShape="0">
                <a:blip r:embed="rId10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436645" y="5901347"/>
            <a:ext cx="5454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=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65423" y="5962902"/>
            <a:ext cx="8575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a-I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0/93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120537" y="5703039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537" y="5703039"/>
                <a:ext cx="857557" cy="968022"/>
              </a:xfrm>
              <a:prstGeom prst="rect">
                <a:avLst/>
              </a:prstGeom>
              <a:blipFill rotWithShape="0">
                <a:blip r:embed="rId11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691712" y="5901347"/>
            <a:ext cx="5454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=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20490" y="5962902"/>
            <a:ext cx="102987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a-I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0/007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370741" y="4105063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741" y="4105063"/>
                <a:ext cx="857557" cy="968022"/>
              </a:xfrm>
              <a:prstGeom prst="rect">
                <a:avLst/>
              </a:prstGeom>
              <a:blipFill rotWithShape="0">
                <a:blip r:embed="rId12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941916" y="4303371"/>
            <a:ext cx="5454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=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70694" y="4364926"/>
            <a:ext cx="102987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a-I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0/07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83401" y="2619995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945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401" y="2619995"/>
                <a:ext cx="857557" cy="968022"/>
              </a:xfrm>
              <a:prstGeom prst="rect">
                <a:avLst/>
              </a:prstGeom>
              <a:blipFill rotWithShape="0">
                <a:blip r:embed="rId13"/>
                <a:stretch>
                  <a:fillRect b="-188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3654576" y="2818303"/>
            <a:ext cx="5454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=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83354" y="2879858"/>
            <a:ext cx="102987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a-I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0/945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9395872" y="5248408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5872" y="5248408"/>
                <a:ext cx="857557" cy="968022"/>
              </a:xfrm>
              <a:prstGeom prst="rect">
                <a:avLst/>
              </a:prstGeom>
              <a:blipFill rotWithShape="0">
                <a:blip r:embed="rId14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9967047" y="5446716"/>
            <a:ext cx="5454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=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395825" y="5508271"/>
            <a:ext cx="102987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a-I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0/001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23965" y="3042178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65" y="3042178"/>
                <a:ext cx="857557" cy="968022"/>
              </a:xfrm>
              <a:prstGeom prst="rect">
                <a:avLst/>
              </a:prstGeom>
              <a:blipFill rotWithShape="0">
                <a:blip r:embed="rId15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895140" y="3240486"/>
            <a:ext cx="5454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=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323918" y="3302041"/>
            <a:ext cx="102987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a-I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0/1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44543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 advTm="62467">
        <p15:prstTrans prst="peelOff" invX="1"/>
      </p:transition>
    </mc:Choice>
    <mc:Fallback>
      <p:transition spd="slow" advTm="6246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9717543" y="2355635"/>
            <a:ext cx="652724" cy="1671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TextBox 3"/>
          <p:cNvSpPr txBox="1"/>
          <p:nvPr/>
        </p:nvSpPr>
        <p:spPr>
          <a:xfrm>
            <a:off x="8930683" y="95350"/>
            <a:ext cx="313450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800" dirty="0">
                <a:solidFill>
                  <a:srgbClr val="FF0000"/>
                </a:solidFill>
                <a:effectLst>
                  <a:glow rad="127000">
                    <a:schemeClr val="tx1">
                      <a:alpha val="68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کسر و اعدادِ اَعشاری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9242" y="1109244"/>
            <a:ext cx="1079594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800" dirty="0" smtClean="0">
                <a:cs typeface="B Koodak" panose="00000700000000000000" pitchFamily="2" charset="-78"/>
              </a:rPr>
              <a:t>می خواهیم عدد اعشار مربوط به قسمتِ رنگی شکل را در جدولِ ارزشِ مکانی بنویسیم.</a:t>
            </a:r>
            <a:endParaRPr lang="fa-IR" sz="2400" dirty="0">
              <a:cs typeface="B Koodak" panose="00000700000000000000" pitchFamily="2" charset="-78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842737" y="3216460"/>
            <a:ext cx="2076092" cy="2420258"/>
            <a:chOff x="7683690" y="3803065"/>
            <a:chExt cx="2076092" cy="2420258"/>
          </a:xfrm>
        </p:grpSpPr>
        <p:grpSp>
          <p:nvGrpSpPr>
            <p:cNvPr id="6" name="Group 5"/>
            <p:cNvGrpSpPr/>
            <p:nvPr/>
          </p:nvGrpSpPr>
          <p:grpSpPr>
            <a:xfrm>
              <a:off x="7683690" y="3803065"/>
              <a:ext cx="2076092" cy="2420258"/>
              <a:chOff x="7451678" y="3844064"/>
              <a:chExt cx="2076092" cy="2420258"/>
            </a:xfrm>
          </p:grpSpPr>
          <p:cxnSp>
            <p:nvCxnSpPr>
              <p:cNvPr id="7" name="Straight Connector 6"/>
              <p:cNvCxnSpPr/>
              <p:nvPr/>
            </p:nvCxnSpPr>
            <p:spPr>
              <a:xfrm flipH="1">
                <a:off x="7451678" y="4326340"/>
                <a:ext cx="2076092" cy="0"/>
              </a:xfrm>
              <a:prstGeom prst="line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923662" y="3844064"/>
                <a:ext cx="0" cy="2420258"/>
              </a:xfrm>
              <a:prstGeom prst="line">
                <a:avLst/>
              </a:pr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6200000" flipH="1">
                <a:off x="7770225" y="4874524"/>
                <a:ext cx="1817428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8035569" y="3803065"/>
              <a:ext cx="88920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fa-IR" sz="2800" dirty="0" smtClean="0">
                  <a:cs typeface="B Koodak" panose="00000700000000000000" pitchFamily="2" charset="-78"/>
                </a:rPr>
                <a:t>دَهم</a:t>
              </a:r>
              <a:endParaRPr lang="fa-IR" sz="2400" dirty="0">
                <a:cs typeface="B Koodak" panose="00000700000000000000" pitchFamily="2" charset="-78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870576" y="3803065"/>
              <a:ext cx="889206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fa-IR" sz="2800" dirty="0" smtClean="0">
                  <a:cs typeface="B Koodak" panose="00000700000000000000" pitchFamily="2" charset="-78"/>
                </a:rPr>
                <a:t>صدم</a:t>
              </a:r>
              <a:endParaRPr lang="fa-IR" sz="2400" dirty="0">
                <a:cs typeface="B Koodak" panose="00000700000000000000" pitchFamily="2" charset="-78"/>
              </a:endParaRPr>
            </a:p>
          </p:txBody>
        </p:sp>
      </p:grpSp>
      <p:cxnSp>
        <p:nvCxnSpPr>
          <p:cNvPr id="30" name="Straight Connector 29"/>
          <p:cNvCxnSpPr/>
          <p:nvPr/>
        </p:nvCxnSpPr>
        <p:spPr>
          <a:xfrm flipH="1" flipV="1">
            <a:off x="4194616" y="2656957"/>
            <a:ext cx="444603" cy="518560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07449" y="2169037"/>
            <a:ext cx="27733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تعدادِ دسته های 10 تایی</a:t>
            </a:r>
            <a:endParaRPr lang="fa-IR" sz="2000" dirty="0">
              <a:cs typeface="B Koodak" panose="00000700000000000000" pitchFamily="2" charset="-78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474226" y="2669338"/>
            <a:ext cx="555423" cy="547122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9044992" y="2355635"/>
            <a:ext cx="652724" cy="1671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8" name="Rectangle 77"/>
          <p:cNvSpPr/>
          <p:nvPr/>
        </p:nvSpPr>
        <p:spPr>
          <a:xfrm>
            <a:off x="8715105" y="2364570"/>
            <a:ext cx="317903" cy="3405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TextBox 34"/>
          <p:cNvSpPr txBox="1"/>
          <p:nvPr/>
        </p:nvSpPr>
        <p:spPr>
          <a:xfrm>
            <a:off x="4880783" y="2159888"/>
            <a:ext cx="27733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2400" dirty="0" smtClean="0">
                <a:cs typeface="B Koodak" panose="00000700000000000000" pitchFamily="2" charset="-78"/>
              </a:rPr>
              <a:t>تعدادِ مربّع های کوچک</a:t>
            </a:r>
            <a:endParaRPr lang="fa-IR" sz="2000" dirty="0">
              <a:cs typeface="B Koodak" panose="00000700000000000000" pitchFamily="2" charset="-78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8359147" y="2357672"/>
            <a:ext cx="339538" cy="3405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6" name="Rectangle 35"/>
          <p:cNvSpPr/>
          <p:nvPr/>
        </p:nvSpPr>
        <p:spPr>
          <a:xfrm>
            <a:off x="10390068" y="2366830"/>
            <a:ext cx="652724" cy="1671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37" name="Group 36"/>
          <p:cNvGrpSpPr/>
          <p:nvPr/>
        </p:nvGrpSpPr>
        <p:grpSpPr>
          <a:xfrm>
            <a:off x="7689749" y="2355635"/>
            <a:ext cx="3373852" cy="3368094"/>
            <a:chOff x="1234354" y="1718499"/>
            <a:chExt cx="3373852" cy="3368094"/>
          </a:xfrm>
        </p:grpSpPr>
        <p:grpSp>
          <p:nvGrpSpPr>
            <p:cNvPr id="38" name="Group 53"/>
            <p:cNvGrpSpPr>
              <a:grpSpLocks/>
            </p:cNvGrpSpPr>
            <p:nvPr/>
          </p:nvGrpSpPr>
          <p:grpSpPr bwMode="auto">
            <a:xfrm>
              <a:off x="1234354" y="1718499"/>
              <a:ext cx="3366957" cy="3368094"/>
              <a:chOff x="1163" y="-1384"/>
              <a:chExt cx="1465" cy="1465"/>
            </a:xfrm>
          </p:grpSpPr>
          <p:sp>
            <p:nvSpPr>
              <p:cNvPr id="75" name="Freeform 54"/>
              <p:cNvSpPr>
                <a:spLocks/>
              </p:cNvSpPr>
              <p:nvPr/>
            </p:nvSpPr>
            <p:spPr bwMode="auto">
              <a:xfrm>
                <a:off x="1163" y="-1384"/>
                <a:ext cx="1465" cy="1465"/>
              </a:xfrm>
              <a:custGeom>
                <a:avLst/>
                <a:gdLst>
                  <a:gd name="T0" fmla="+- 0 1163 1163"/>
                  <a:gd name="T1" fmla="*/ T0 w 1465"/>
                  <a:gd name="T2" fmla="+- 0 -1384 -1384"/>
                  <a:gd name="T3" fmla="*/ -1384 h 1465"/>
                  <a:gd name="T4" fmla="+- 0 2627 1163"/>
                  <a:gd name="T5" fmla="*/ T4 w 1465"/>
                  <a:gd name="T6" fmla="+- 0 -1384 -1384"/>
                  <a:gd name="T7" fmla="*/ -1384 h 1465"/>
                  <a:gd name="T8" fmla="+- 0 2627 1163"/>
                  <a:gd name="T9" fmla="*/ T8 w 1465"/>
                  <a:gd name="T10" fmla="+- 0 81 -1384"/>
                  <a:gd name="T11" fmla="*/ 81 h 1465"/>
                  <a:gd name="T12" fmla="+- 0 1163 1163"/>
                  <a:gd name="T13" fmla="*/ T12 w 1465"/>
                  <a:gd name="T14" fmla="+- 0 81 -1384"/>
                  <a:gd name="T15" fmla="*/ 81 h 1465"/>
                  <a:gd name="T16" fmla="+- 0 1163 1163"/>
                  <a:gd name="T17" fmla="*/ T16 w 1465"/>
                  <a:gd name="T18" fmla="+- 0 -1384 -1384"/>
                  <a:gd name="T19" fmla="*/ -1384 h 1465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465" h="1465">
                    <a:moveTo>
                      <a:pt x="0" y="0"/>
                    </a:moveTo>
                    <a:lnTo>
                      <a:pt x="1464" y="0"/>
                    </a:lnTo>
                    <a:lnTo>
                      <a:pt x="1464" y="1465"/>
                    </a:lnTo>
                    <a:lnTo>
                      <a:pt x="0" y="146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39" name="Group 55"/>
            <p:cNvGrpSpPr>
              <a:grpSpLocks/>
            </p:cNvGrpSpPr>
            <p:nvPr/>
          </p:nvGrpSpPr>
          <p:grpSpPr bwMode="auto">
            <a:xfrm>
              <a:off x="1569901" y="1718499"/>
              <a:ext cx="4597" cy="3368094"/>
              <a:chOff x="1309" y="-1384"/>
              <a:chExt cx="2" cy="1465"/>
            </a:xfrm>
          </p:grpSpPr>
          <p:sp>
            <p:nvSpPr>
              <p:cNvPr id="74" name="Freeform 56"/>
              <p:cNvSpPr>
                <a:spLocks/>
              </p:cNvSpPr>
              <p:nvPr/>
            </p:nvSpPr>
            <p:spPr bwMode="auto">
              <a:xfrm>
                <a:off x="1309" y="-1384"/>
                <a:ext cx="2" cy="1465"/>
              </a:xfrm>
              <a:custGeom>
                <a:avLst/>
                <a:gdLst>
                  <a:gd name="T0" fmla="+- 0 -1384 -1384"/>
                  <a:gd name="T1" fmla="*/ -1384 h 1465"/>
                  <a:gd name="T2" fmla="+- 0 81 -1384"/>
                  <a:gd name="T3" fmla="*/ 81 h 1465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65">
                    <a:moveTo>
                      <a:pt x="0" y="0"/>
                    </a:moveTo>
                    <a:lnTo>
                      <a:pt x="0" y="1465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40" name="Group 57"/>
            <p:cNvGrpSpPr>
              <a:grpSpLocks/>
            </p:cNvGrpSpPr>
            <p:nvPr/>
          </p:nvGrpSpPr>
          <p:grpSpPr bwMode="auto">
            <a:xfrm>
              <a:off x="1907745" y="1718499"/>
              <a:ext cx="4597" cy="3368094"/>
              <a:chOff x="1456" y="-1384"/>
              <a:chExt cx="2" cy="1465"/>
            </a:xfrm>
          </p:grpSpPr>
          <p:sp>
            <p:nvSpPr>
              <p:cNvPr id="73" name="Freeform 58"/>
              <p:cNvSpPr>
                <a:spLocks/>
              </p:cNvSpPr>
              <p:nvPr/>
            </p:nvSpPr>
            <p:spPr bwMode="auto">
              <a:xfrm>
                <a:off x="1456" y="-1384"/>
                <a:ext cx="2" cy="1465"/>
              </a:xfrm>
              <a:custGeom>
                <a:avLst/>
                <a:gdLst>
                  <a:gd name="T0" fmla="+- 0 -1384 -1384"/>
                  <a:gd name="T1" fmla="*/ -1384 h 1465"/>
                  <a:gd name="T2" fmla="+- 0 81 -1384"/>
                  <a:gd name="T3" fmla="*/ 81 h 1465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65">
                    <a:moveTo>
                      <a:pt x="0" y="0"/>
                    </a:moveTo>
                    <a:lnTo>
                      <a:pt x="0" y="1465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41" name="Group 59"/>
            <p:cNvGrpSpPr>
              <a:grpSpLocks/>
            </p:cNvGrpSpPr>
            <p:nvPr/>
          </p:nvGrpSpPr>
          <p:grpSpPr bwMode="auto">
            <a:xfrm>
              <a:off x="2243292" y="1718499"/>
              <a:ext cx="4597" cy="3368094"/>
              <a:chOff x="1602" y="-1384"/>
              <a:chExt cx="2" cy="1465"/>
            </a:xfrm>
          </p:grpSpPr>
          <p:sp>
            <p:nvSpPr>
              <p:cNvPr id="72" name="Freeform 60"/>
              <p:cNvSpPr>
                <a:spLocks/>
              </p:cNvSpPr>
              <p:nvPr/>
            </p:nvSpPr>
            <p:spPr bwMode="auto">
              <a:xfrm>
                <a:off x="1602" y="-1384"/>
                <a:ext cx="2" cy="1465"/>
              </a:xfrm>
              <a:custGeom>
                <a:avLst/>
                <a:gdLst>
                  <a:gd name="T0" fmla="+- 0 -1384 -1384"/>
                  <a:gd name="T1" fmla="*/ -1384 h 1465"/>
                  <a:gd name="T2" fmla="+- 0 81 -1384"/>
                  <a:gd name="T3" fmla="*/ 81 h 1465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65">
                    <a:moveTo>
                      <a:pt x="0" y="0"/>
                    </a:moveTo>
                    <a:lnTo>
                      <a:pt x="0" y="1465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42" name="Group 61"/>
            <p:cNvGrpSpPr>
              <a:grpSpLocks/>
            </p:cNvGrpSpPr>
            <p:nvPr/>
          </p:nvGrpSpPr>
          <p:grpSpPr bwMode="auto">
            <a:xfrm>
              <a:off x="2581137" y="1718499"/>
              <a:ext cx="4597" cy="3368094"/>
              <a:chOff x="1749" y="-1384"/>
              <a:chExt cx="2" cy="1465"/>
            </a:xfrm>
          </p:grpSpPr>
          <p:sp>
            <p:nvSpPr>
              <p:cNvPr id="71" name="Freeform 62"/>
              <p:cNvSpPr>
                <a:spLocks/>
              </p:cNvSpPr>
              <p:nvPr/>
            </p:nvSpPr>
            <p:spPr bwMode="auto">
              <a:xfrm>
                <a:off x="1749" y="-1384"/>
                <a:ext cx="2" cy="1465"/>
              </a:xfrm>
              <a:custGeom>
                <a:avLst/>
                <a:gdLst>
                  <a:gd name="T0" fmla="+- 0 -1384 -1384"/>
                  <a:gd name="T1" fmla="*/ -1384 h 1465"/>
                  <a:gd name="T2" fmla="+- 0 81 -1384"/>
                  <a:gd name="T3" fmla="*/ 81 h 1465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65">
                    <a:moveTo>
                      <a:pt x="0" y="0"/>
                    </a:moveTo>
                    <a:lnTo>
                      <a:pt x="0" y="1465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43" name="Group 63"/>
            <p:cNvGrpSpPr>
              <a:grpSpLocks/>
            </p:cNvGrpSpPr>
            <p:nvPr/>
          </p:nvGrpSpPr>
          <p:grpSpPr bwMode="auto">
            <a:xfrm>
              <a:off x="2918982" y="1718499"/>
              <a:ext cx="4597" cy="3368094"/>
              <a:chOff x="1896" y="-1384"/>
              <a:chExt cx="2" cy="1465"/>
            </a:xfrm>
          </p:grpSpPr>
          <p:sp>
            <p:nvSpPr>
              <p:cNvPr id="70" name="Freeform 64"/>
              <p:cNvSpPr>
                <a:spLocks/>
              </p:cNvSpPr>
              <p:nvPr/>
            </p:nvSpPr>
            <p:spPr bwMode="auto">
              <a:xfrm>
                <a:off x="1896" y="-1384"/>
                <a:ext cx="2" cy="1465"/>
              </a:xfrm>
              <a:custGeom>
                <a:avLst/>
                <a:gdLst>
                  <a:gd name="T0" fmla="+- 0 -1384 -1384"/>
                  <a:gd name="T1" fmla="*/ -1384 h 1465"/>
                  <a:gd name="T2" fmla="+- 0 81 -1384"/>
                  <a:gd name="T3" fmla="*/ 81 h 1465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65">
                    <a:moveTo>
                      <a:pt x="0" y="0"/>
                    </a:moveTo>
                    <a:lnTo>
                      <a:pt x="0" y="1465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44" name="Group 65"/>
            <p:cNvGrpSpPr>
              <a:grpSpLocks/>
            </p:cNvGrpSpPr>
            <p:nvPr/>
          </p:nvGrpSpPr>
          <p:grpSpPr bwMode="auto">
            <a:xfrm>
              <a:off x="3254528" y="1718499"/>
              <a:ext cx="4597" cy="3368094"/>
              <a:chOff x="2042" y="-1384"/>
              <a:chExt cx="2" cy="1465"/>
            </a:xfrm>
          </p:grpSpPr>
          <p:sp>
            <p:nvSpPr>
              <p:cNvPr id="69" name="Freeform 66"/>
              <p:cNvSpPr>
                <a:spLocks/>
              </p:cNvSpPr>
              <p:nvPr/>
            </p:nvSpPr>
            <p:spPr bwMode="auto">
              <a:xfrm>
                <a:off x="2042" y="-1384"/>
                <a:ext cx="2" cy="1465"/>
              </a:xfrm>
              <a:custGeom>
                <a:avLst/>
                <a:gdLst>
                  <a:gd name="T0" fmla="+- 0 -1384 -1384"/>
                  <a:gd name="T1" fmla="*/ -1384 h 1465"/>
                  <a:gd name="T2" fmla="+- 0 81 -1384"/>
                  <a:gd name="T3" fmla="*/ 81 h 1465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65">
                    <a:moveTo>
                      <a:pt x="0" y="0"/>
                    </a:moveTo>
                    <a:lnTo>
                      <a:pt x="0" y="1465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45" name="Group 67"/>
            <p:cNvGrpSpPr>
              <a:grpSpLocks/>
            </p:cNvGrpSpPr>
            <p:nvPr/>
          </p:nvGrpSpPr>
          <p:grpSpPr bwMode="auto">
            <a:xfrm>
              <a:off x="3592373" y="1718499"/>
              <a:ext cx="4597" cy="3368094"/>
              <a:chOff x="2189" y="-1384"/>
              <a:chExt cx="2" cy="1465"/>
            </a:xfrm>
          </p:grpSpPr>
          <p:sp>
            <p:nvSpPr>
              <p:cNvPr id="68" name="Freeform 68"/>
              <p:cNvSpPr>
                <a:spLocks/>
              </p:cNvSpPr>
              <p:nvPr/>
            </p:nvSpPr>
            <p:spPr bwMode="auto">
              <a:xfrm>
                <a:off x="2189" y="-1384"/>
                <a:ext cx="2" cy="1465"/>
              </a:xfrm>
              <a:custGeom>
                <a:avLst/>
                <a:gdLst>
                  <a:gd name="T0" fmla="+- 0 -1384 -1384"/>
                  <a:gd name="T1" fmla="*/ -1384 h 1465"/>
                  <a:gd name="T2" fmla="+- 0 81 -1384"/>
                  <a:gd name="T3" fmla="*/ 81 h 1465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65">
                    <a:moveTo>
                      <a:pt x="0" y="0"/>
                    </a:moveTo>
                    <a:lnTo>
                      <a:pt x="0" y="1465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46" name="Group 69"/>
            <p:cNvGrpSpPr>
              <a:grpSpLocks/>
            </p:cNvGrpSpPr>
            <p:nvPr/>
          </p:nvGrpSpPr>
          <p:grpSpPr bwMode="auto">
            <a:xfrm>
              <a:off x="3927920" y="1718499"/>
              <a:ext cx="4597" cy="3368094"/>
              <a:chOff x="2335" y="-1384"/>
              <a:chExt cx="2" cy="1465"/>
            </a:xfrm>
          </p:grpSpPr>
          <p:sp>
            <p:nvSpPr>
              <p:cNvPr id="67" name="Freeform 70"/>
              <p:cNvSpPr>
                <a:spLocks/>
              </p:cNvSpPr>
              <p:nvPr/>
            </p:nvSpPr>
            <p:spPr bwMode="auto">
              <a:xfrm>
                <a:off x="2335" y="-1384"/>
                <a:ext cx="2" cy="1465"/>
              </a:xfrm>
              <a:custGeom>
                <a:avLst/>
                <a:gdLst>
                  <a:gd name="T0" fmla="+- 0 -1384 -1384"/>
                  <a:gd name="T1" fmla="*/ -1384 h 1465"/>
                  <a:gd name="T2" fmla="+- 0 81 -1384"/>
                  <a:gd name="T3" fmla="*/ 81 h 1465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65">
                    <a:moveTo>
                      <a:pt x="0" y="0"/>
                    </a:moveTo>
                    <a:lnTo>
                      <a:pt x="0" y="1465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47" name="Group 71"/>
            <p:cNvGrpSpPr>
              <a:grpSpLocks/>
            </p:cNvGrpSpPr>
            <p:nvPr/>
          </p:nvGrpSpPr>
          <p:grpSpPr bwMode="auto">
            <a:xfrm>
              <a:off x="4265765" y="1718499"/>
              <a:ext cx="4597" cy="3368094"/>
              <a:chOff x="2482" y="-1384"/>
              <a:chExt cx="2" cy="1465"/>
            </a:xfrm>
          </p:grpSpPr>
          <p:sp>
            <p:nvSpPr>
              <p:cNvPr id="66" name="Freeform 72"/>
              <p:cNvSpPr>
                <a:spLocks/>
              </p:cNvSpPr>
              <p:nvPr/>
            </p:nvSpPr>
            <p:spPr bwMode="auto">
              <a:xfrm>
                <a:off x="2482" y="-1384"/>
                <a:ext cx="2" cy="1465"/>
              </a:xfrm>
              <a:custGeom>
                <a:avLst/>
                <a:gdLst>
                  <a:gd name="T0" fmla="+- 0 -1384 -1384"/>
                  <a:gd name="T1" fmla="*/ -1384 h 1465"/>
                  <a:gd name="T2" fmla="+- 0 81 -1384"/>
                  <a:gd name="T3" fmla="*/ 81 h 1465"/>
                </a:gdLst>
                <a:ahLst/>
                <a:cxnLst>
                  <a:cxn ang="0">
                    <a:pos x="0" y="T1"/>
                  </a:cxn>
                  <a:cxn ang="0">
                    <a:pos x="0" y="T3"/>
                  </a:cxn>
                </a:cxnLst>
                <a:rect l="0" t="0" r="r" b="b"/>
                <a:pathLst>
                  <a:path h="1465">
                    <a:moveTo>
                      <a:pt x="0" y="0"/>
                    </a:moveTo>
                    <a:lnTo>
                      <a:pt x="0" y="1465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48" name="Group 73"/>
            <p:cNvGrpSpPr>
              <a:grpSpLocks/>
            </p:cNvGrpSpPr>
            <p:nvPr/>
          </p:nvGrpSpPr>
          <p:grpSpPr bwMode="auto">
            <a:xfrm>
              <a:off x="1241249" y="4757830"/>
              <a:ext cx="3366957" cy="4598"/>
              <a:chOff x="1166" y="-62"/>
              <a:chExt cx="1465" cy="2"/>
            </a:xfrm>
          </p:grpSpPr>
          <p:sp>
            <p:nvSpPr>
              <p:cNvPr id="65" name="Freeform 74"/>
              <p:cNvSpPr>
                <a:spLocks/>
              </p:cNvSpPr>
              <p:nvPr/>
            </p:nvSpPr>
            <p:spPr bwMode="auto">
              <a:xfrm>
                <a:off x="1166" y="-62"/>
                <a:ext cx="1465" cy="2"/>
              </a:xfrm>
              <a:custGeom>
                <a:avLst/>
                <a:gdLst>
                  <a:gd name="T0" fmla="+- 0 2631 1166"/>
                  <a:gd name="T1" fmla="*/ T0 w 1465"/>
                  <a:gd name="T2" fmla="+- 0 1166 1166"/>
                  <a:gd name="T3" fmla="*/ T2 w 1465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465">
                    <a:moveTo>
                      <a:pt x="1465" y="0"/>
                    </a:move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49" name="Group 75"/>
            <p:cNvGrpSpPr>
              <a:grpSpLocks/>
            </p:cNvGrpSpPr>
            <p:nvPr/>
          </p:nvGrpSpPr>
          <p:grpSpPr bwMode="auto">
            <a:xfrm>
              <a:off x="1241249" y="4419871"/>
              <a:ext cx="3366957" cy="4598"/>
              <a:chOff x="1166" y="-209"/>
              <a:chExt cx="1465" cy="2"/>
            </a:xfrm>
          </p:grpSpPr>
          <p:sp>
            <p:nvSpPr>
              <p:cNvPr id="64" name="Freeform 76"/>
              <p:cNvSpPr>
                <a:spLocks/>
              </p:cNvSpPr>
              <p:nvPr/>
            </p:nvSpPr>
            <p:spPr bwMode="auto">
              <a:xfrm>
                <a:off x="1166" y="-209"/>
                <a:ext cx="1465" cy="2"/>
              </a:xfrm>
              <a:custGeom>
                <a:avLst/>
                <a:gdLst>
                  <a:gd name="T0" fmla="+- 0 2631 1166"/>
                  <a:gd name="T1" fmla="*/ T0 w 1465"/>
                  <a:gd name="T2" fmla="+- 0 1166 1166"/>
                  <a:gd name="T3" fmla="*/ T2 w 1465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465">
                    <a:moveTo>
                      <a:pt x="1465" y="0"/>
                    </a:move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50" name="Group 77"/>
            <p:cNvGrpSpPr>
              <a:grpSpLocks/>
            </p:cNvGrpSpPr>
            <p:nvPr/>
          </p:nvGrpSpPr>
          <p:grpSpPr bwMode="auto">
            <a:xfrm>
              <a:off x="1241249" y="4084211"/>
              <a:ext cx="3366957" cy="4598"/>
              <a:chOff x="1166" y="-355"/>
              <a:chExt cx="1465" cy="2"/>
            </a:xfrm>
          </p:grpSpPr>
          <p:sp>
            <p:nvSpPr>
              <p:cNvPr id="63" name="Freeform 78"/>
              <p:cNvSpPr>
                <a:spLocks/>
              </p:cNvSpPr>
              <p:nvPr/>
            </p:nvSpPr>
            <p:spPr bwMode="auto">
              <a:xfrm>
                <a:off x="1166" y="-355"/>
                <a:ext cx="1465" cy="2"/>
              </a:xfrm>
              <a:custGeom>
                <a:avLst/>
                <a:gdLst>
                  <a:gd name="T0" fmla="+- 0 2631 1166"/>
                  <a:gd name="T1" fmla="*/ T0 w 1465"/>
                  <a:gd name="T2" fmla="+- 0 1166 1166"/>
                  <a:gd name="T3" fmla="*/ T2 w 1465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465">
                    <a:moveTo>
                      <a:pt x="1465" y="0"/>
                    </a:move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51" name="Group 79"/>
            <p:cNvGrpSpPr>
              <a:grpSpLocks/>
            </p:cNvGrpSpPr>
            <p:nvPr/>
          </p:nvGrpSpPr>
          <p:grpSpPr bwMode="auto">
            <a:xfrm>
              <a:off x="1241249" y="3746253"/>
              <a:ext cx="3366957" cy="4598"/>
              <a:chOff x="1166" y="-502"/>
              <a:chExt cx="1465" cy="2"/>
            </a:xfrm>
          </p:grpSpPr>
          <p:sp>
            <p:nvSpPr>
              <p:cNvPr id="62" name="Freeform 80"/>
              <p:cNvSpPr>
                <a:spLocks/>
              </p:cNvSpPr>
              <p:nvPr/>
            </p:nvSpPr>
            <p:spPr bwMode="auto">
              <a:xfrm>
                <a:off x="1166" y="-502"/>
                <a:ext cx="1465" cy="2"/>
              </a:xfrm>
              <a:custGeom>
                <a:avLst/>
                <a:gdLst>
                  <a:gd name="T0" fmla="+- 0 2631 1166"/>
                  <a:gd name="T1" fmla="*/ T0 w 1465"/>
                  <a:gd name="T2" fmla="+- 0 1166 1166"/>
                  <a:gd name="T3" fmla="*/ T2 w 1465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465">
                    <a:moveTo>
                      <a:pt x="1465" y="0"/>
                    </a:move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52" name="Group 81"/>
            <p:cNvGrpSpPr>
              <a:grpSpLocks/>
            </p:cNvGrpSpPr>
            <p:nvPr/>
          </p:nvGrpSpPr>
          <p:grpSpPr bwMode="auto">
            <a:xfrm>
              <a:off x="1241249" y="3408294"/>
              <a:ext cx="3366957" cy="4598"/>
              <a:chOff x="1166" y="-649"/>
              <a:chExt cx="1465" cy="2"/>
            </a:xfrm>
          </p:grpSpPr>
          <p:sp>
            <p:nvSpPr>
              <p:cNvPr id="61" name="Freeform 82"/>
              <p:cNvSpPr>
                <a:spLocks/>
              </p:cNvSpPr>
              <p:nvPr/>
            </p:nvSpPr>
            <p:spPr bwMode="auto">
              <a:xfrm>
                <a:off x="1166" y="-649"/>
                <a:ext cx="1465" cy="2"/>
              </a:xfrm>
              <a:custGeom>
                <a:avLst/>
                <a:gdLst>
                  <a:gd name="T0" fmla="+- 0 2631 1166"/>
                  <a:gd name="T1" fmla="*/ T0 w 1465"/>
                  <a:gd name="T2" fmla="+- 0 1166 1166"/>
                  <a:gd name="T3" fmla="*/ T2 w 1465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465">
                    <a:moveTo>
                      <a:pt x="1465" y="0"/>
                    </a:move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53" name="Group 83"/>
            <p:cNvGrpSpPr>
              <a:grpSpLocks/>
            </p:cNvGrpSpPr>
            <p:nvPr/>
          </p:nvGrpSpPr>
          <p:grpSpPr bwMode="auto">
            <a:xfrm>
              <a:off x="1241249" y="3072634"/>
              <a:ext cx="3366957" cy="4598"/>
              <a:chOff x="1166" y="-795"/>
              <a:chExt cx="1465" cy="2"/>
            </a:xfrm>
          </p:grpSpPr>
          <p:sp>
            <p:nvSpPr>
              <p:cNvPr id="60" name="Freeform 84"/>
              <p:cNvSpPr>
                <a:spLocks/>
              </p:cNvSpPr>
              <p:nvPr/>
            </p:nvSpPr>
            <p:spPr bwMode="auto">
              <a:xfrm>
                <a:off x="1166" y="-795"/>
                <a:ext cx="1465" cy="2"/>
              </a:xfrm>
              <a:custGeom>
                <a:avLst/>
                <a:gdLst>
                  <a:gd name="T0" fmla="+- 0 2631 1166"/>
                  <a:gd name="T1" fmla="*/ T0 w 1465"/>
                  <a:gd name="T2" fmla="+- 0 1166 1166"/>
                  <a:gd name="T3" fmla="*/ T2 w 1465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465">
                    <a:moveTo>
                      <a:pt x="1465" y="0"/>
                    </a:move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54" name="Group 85"/>
            <p:cNvGrpSpPr>
              <a:grpSpLocks/>
            </p:cNvGrpSpPr>
            <p:nvPr/>
          </p:nvGrpSpPr>
          <p:grpSpPr bwMode="auto">
            <a:xfrm>
              <a:off x="1241249" y="2734675"/>
              <a:ext cx="3366957" cy="4598"/>
              <a:chOff x="1166" y="-942"/>
              <a:chExt cx="1465" cy="2"/>
            </a:xfrm>
          </p:grpSpPr>
          <p:sp>
            <p:nvSpPr>
              <p:cNvPr id="59" name="Freeform 86"/>
              <p:cNvSpPr>
                <a:spLocks/>
              </p:cNvSpPr>
              <p:nvPr/>
            </p:nvSpPr>
            <p:spPr bwMode="auto">
              <a:xfrm>
                <a:off x="1166" y="-942"/>
                <a:ext cx="1465" cy="2"/>
              </a:xfrm>
              <a:custGeom>
                <a:avLst/>
                <a:gdLst>
                  <a:gd name="T0" fmla="+- 0 2631 1166"/>
                  <a:gd name="T1" fmla="*/ T0 w 1465"/>
                  <a:gd name="T2" fmla="+- 0 1166 1166"/>
                  <a:gd name="T3" fmla="*/ T2 w 1465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465">
                    <a:moveTo>
                      <a:pt x="1465" y="0"/>
                    </a:move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55" name="Group 87"/>
            <p:cNvGrpSpPr>
              <a:grpSpLocks/>
            </p:cNvGrpSpPr>
            <p:nvPr/>
          </p:nvGrpSpPr>
          <p:grpSpPr bwMode="auto">
            <a:xfrm>
              <a:off x="1241249" y="2399015"/>
              <a:ext cx="3366957" cy="4598"/>
              <a:chOff x="1166" y="-1088"/>
              <a:chExt cx="1465" cy="2"/>
            </a:xfrm>
          </p:grpSpPr>
          <p:sp>
            <p:nvSpPr>
              <p:cNvPr id="58" name="Freeform 88"/>
              <p:cNvSpPr>
                <a:spLocks/>
              </p:cNvSpPr>
              <p:nvPr/>
            </p:nvSpPr>
            <p:spPr bwMode="auto">
              <a:xfrm>
                <a:off x="1166" y="-1088"/>
                <a:ext cx="1465" cy="2"/>
              </a:xfrm>
              <a:custGeom>
                <a:avLst/>
                <a:gdLst>
                  <a:gd name="T0" fmla="+- 0 2631 1166"/>
                  <a:gd name="T1" fmla="*/ T0 w 1465"/>
                  <a:gd name="T2" fmla="+- 0 1166 1166"/>
                  <a:gd name="T3" fmla="*/ T2 w 1465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465">
                    <a:moveTo>
                      <a:pt x="1465" y="0"/>
                    </a:move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  <p:grpSp>
          <p:nvGrpSpPr>
            <p:cNvPr id="56" name="Group 89"/>
            <p:cNvGrpSpPr>
              <a:grpSpLocks/>
            </p:cNvGrpSpPr>
            <p:nvPr/>
          </p:nvGrpSpPr>
          <p:grpSpPr bwMode="auto">
            <a:xfrm>
              <a:off x="1241249" y="2061056"/>
              <a:ext cx="3366957" cy="4598"/>
              <a:chOff x="1166" y="-1235"/>
              <a:chExt cx="1465" cy="2"/>
            </a:xfrm>
          </p:grpSpPr>
          <p:sp>
            <p:nvSpPr>
              <p:cNvPr id="57" name="Freeform 90"/>
              <p:cNvSpPr>
                <a:spLocks/>
              </p:cNvSpPr>
              <p:nvPr/>
            </p:nvSpPr>
            <p:spPr bwMode="auto">
              <a:xfrm>
                <a:off x="1166" y="-1235"/>
                <a:ext cx="1465" cy="2"/>
              </a:xfrm>
              <a:custGeom>
                <a:avLst/>
                <a:gdLst>
                  <a:gd name="T0" fmla="+- 0 2631 1166"/>
                  <a:gd name="T1" fmla="*/ T0 w 1465"/>
                  <a:gd name="T2" fmla="+- 0 1166 1166"/>
                  <a:gd name="T3" fmla="*/ T2 w 1465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1465">
                    <a:moveTo>
                      <a:pt x="1465" y="0"/>
                    </a:move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a-IR"/>
              </a:p>
            </p:txBody>
          </p:sp>
        </p:grpSp>
      </p:grpSp>
      <p:sp>
        <p:nvSpPr>
          <p:cNvPr id="82" name="TextBox 81"/>
          <p:cNvSpPr txBox="1"/>
          <p:nvPr/>
        </p:nvSpPr>
        <p:spPr>
          <a:xfrm>
            <a:off x="4438655" y="3827070"/>
            <a:ext cx="48996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cs typeface="B Koodak" panose="00000700000000000000" pitchFamily="2" charset="-78"/>
              </a:rPr>
              <a:t>3</a:t>
            </a:r>
            <a:endParaRPr lang="fa-IR" sz="3600" dirty="0">
              <a:cs typeface="B Koodak" panose="00000700000000000000" pitchFamily="2" charset="-78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280404" y="3827070"/>
            <a:ext cx="48996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cs typeface="B Koodak" panose="00000700000000000000" pitchFamily="2" charset="-78"/>
              </a:rPr>
              <a:t>2</a:t>
            </a:r>
            <a:endParaRPr lang="fa-IR" sz="3600" dirty="0"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8216086" y="3808970"/>
                <a:ext cx="979809" cy="94852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2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Koodak" panose="000007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6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Koodak" panose="00000700000000000000" pitchFamily="2" charset="-78"/>
                            </a:rPr>
                            <m:t>32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60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Koodak" panose="00000700000000000000" pitchFamily="2" charset="-78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a-IR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Koodak" panose="00000700000000000000" pitchFamily="2" charset="-78"/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6086" y="3808970"/>
                <a:ext cx="979809" cy="948529"/>
              </a:xfrm>
              <a:prstGeom prst="rect">
                <a:avLst/>
              </a:prstGeom>
              <a:blipFill rotWithShape="0">
                <a:blip r:embed="rId3"/>
                <a:stretch>
                  <a:fillRect b="-129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6029649" y="4369741"/>
            <a:ext cx="738530" cy="0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200381" y="4067896"/>
            <a:ext cx="1724749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0/32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37584" y="4049613"/>
            <a:ext cx="5454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=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7779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39543">
        <p14:vortex/>
      </p:transition>
    </mc:Choice>
    <mc:Fallback>
      <p:transition spd="slow" advTm="3954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6" grpId="2" animBg="1"/>
      <p:bldP spid="5" grpId="0"/>
      <p:bldP spid="32" grpId="0"/>
      <p:bldP spid="32" grpId="1"/>
      <p:bldP spid="77" grpId="0" animBg="1"/>
      <p:bldP spid="77" grpId="1" animBg="1"/>
      <p:bldP spid="77" grpId="2" animBg="1"/>
      <p:bldP spid="78" grpId="0" animBg="1"/>
      <p:bldP spid="78" grpId="1" animBg="1"/>
      <p:bldP spid="78" grpId="2" animBg="1"/>
      <p:bldP spid="35" grpId="0"/>
      <p:bldP spid="35" grpId="1"/>
      <p:bldP spid="81" grpId="0" animBg="1"/>
      <p:bldP spid="81" grpId="1" animBg="1"/>
      <p:bldP spid="81" grpId="2" animBg="1"/>
      <p:bldP spid="36" grpId="0" animBg="1"/>
      <p:bldP spid="36" grpId="1" animBg="1"/>
      <p:bldP spid="36" grpId="2" animBg="1"/>
      <p:bldP spid="82" grpId="0"/>
      <p:bldP spid="83" grpId="0"/>
      <p:bldP spid="85" grpId="0"/>
      <p:bldP spid="79" grpId="0"/>
      <p:bldP spid="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499274" y="-126609"/>
            <a:ext cx="5692726" cy="1015663"/>
            <a:chOff x="6499274" y="-126609"/>
            <a:chExt cx="5692726" cy="10156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1180893" y="-126609"/>
                  <a:ext cx="1011107" cy="1015663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>
                  <a:defPPr>
                    <a:defRPr lang="fa-IR"/>
                  </a:defPPr>
                  <a:lvl1pPr marL="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6000" b="0" i="0" dirty="0" smtClean="0">
                            <a:effectLst/>
                            <a:latin typeface="Wingdings" panose="05000000000000000000" pitchFamily="2" charset="2"/>
                            <a:cs typeface="B Mitra" panose="00000400000000000000" pitchFamily="2" charset="-78"/>
                          </a:rPr>
                          <m:t>?</m:t>
                        </m:r>
                      </m:oMath>
                    </m:oMathPara>
                  </a14:m>
                  <a:endParaRPr lang="fa-IR" sz="13800" dirty="0">
                    <a:solidFill>
                      <a:schemeClr val="tx1"/>
                    </a:solidFill>
                    <a:effectLst/>
                    <a:latin typeface="Wingdings" panose="05000000000000000000" pitchFamily="2" charset="2"/>
                    <a:cs typeface="B Mitra" panose="000004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80893" y="-126609"/>
                  <a:ext cx="1011107" cy="101566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/>
            <p:cNvSpPr txBox="1"/>
            <p:nvPr/>
          </p:nvSpPr>
          <p:spPr>
            <a:xfrm>
              <a:off x="6499274" y="130232"/>
              <a:ext cx="4961819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fa-IR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a-IR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Tabassom" panose="00000400000000000000" pitchFamily="2" charset="-78"/>
                </a:rPr>
                <a:t>نمایش اعداد به صورت اعشاری و کسری</a:t>
              </a:r>
              <a:endParaRPr lang="fa-I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323833" y="853507"/>
            <a:ext cx="1074076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کسرهای اعشاری بزرگ تر از واحد را به دو صورت می توان به صورت اعشاری نوشت.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12984" y="1576782"/>
            <a:ext cx="15967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a-I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rPr>
              <a:t>روش اوّل: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966" y="1576782"/>
            <a:ext cx="1026413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ابتدا کسر را به عدد مخلوط تبدیل کرده و سپس عدد مخلوط را به صورت اعشاری می نویسیم.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12984" y="3162259"/>
            <a:ext cx="119761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a-I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rPr>
              <a:t>مثال 1:</a:t>
            </a:r>
            <a:endParaRPr lang="fa-IR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abassom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4512" y="3208425"/>
            <a:ext cx="536459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کسر         را به صورت اعشاری بنویس.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290545" y="2970635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21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0545" y="2970635"/>
                <a:ext cx="857557" cy="968022"/>
              </a:xfrm>
              <a:prstGeom prst="rect">
                <a:avLst/>
              </a:prstGeom>
              <a:blipFill rotWithShape="0">
                <a:blip r:embed="rId4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4052" y="3776858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21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52" y="3776858"/>
                <a:ext cx="857557" cy="968022"/>
              </a:xfrm>
              <a:prstGeom prst="rect">
                <a:avLst/>
              </a:prstGeom>
              <a:blipFill rotWithShape="0">
                <a:blip r:embed="rId5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54283" y="3982402"/>
            <a:ext cx="5454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=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60133" y="3776858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a-IR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B Mitra" panose="00000400000000000000" pitchFamily="2" charset="-78"/>
                        </a:rPr>
                        <m:t>2</m:t>
                      </m:r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133" y="3776858"/>
                <a:ext cx="857557" cy="968022"/>
              </a:xfrm>
              <a:prstGeom prst="rect">
                <a:avLst/>
              </a:prstGeom>
              <a:blipFill rotWithShape="0">
                <a:blip r:embed="rId6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107053" y="3982402"/>
            <a:ext cx="5454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=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52520" y="4013019"/>
            <a:ext cx="8575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a-I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2/2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1459234" y="3423441"/>
            <a:ext cx="207931" cy="649860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45006" y="2952287"/>
            <a:ext cx="17956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عدد صحیح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2575787" y="3437204"/>
            <a:ext cx="207931" cy="649860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67165" y="2966050"/>
            <a:ext cx="17956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عدد صحیح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812984" y="4678524"/>
            <a:ext cx="140230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a-I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rPr>
              <a:t>مثال 2:</a:t>
            </a:r>
            <a:endParaRPr lang="fa-IR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abassom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04512" y="4678525"/>
            <a:ext cx="536459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کسر         را به صورت اعشاری بنویس.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290545" y="4440735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135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0545" y="4440735"/>
                <a:ext cx="857557" cy="968022"/>
              </a:xfrm>
              <a:prstGeom prst="rect">
                <a:avLst/>
              </a:prstGeom>
              <a:blipFill rotWithShape="0">
                <a:blip r:embed="rId7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4052" y="5616717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135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52" y="5616717"/>
                <a:ext cx="857557" cy="968022"/>
              </a:xfrm>
              <a:prstGeom prst="rect">
                <a:avLst/>
              </a:prstGeom>
              <a:blipFill rotWithShape="0">
                <a:blip r:embed="rId8"/>
                <a:stretch>
                  <a:fillRect b="-125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954283" y="5822261"/>
            <a:ext cx="5454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=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460133" y="5616717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fa-IR" sz="3200" b="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B Mitra" panose="00000400000000000000" pitchFamily="2" charset="-78"/>
                        </a:rPr>
                        <m:t>1</m:t>
                      </m:r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35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133" y="5616717"/>
                <a:ext cx="857557" cy="968022"/>
              </a:xfrm>
              <a:prstGeom prst="rect">
                <a:avLst/>
              </a:prstGeom>
              <a:blipFill rotWithShape="0">
                <a:blip r:embed="rId9"/>
                <a:stretch>
                  <a:fillRect r="-2143" b="-125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107053" y="5822261"/>
            <a:ext cx="54546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=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52520" y="5852878"/>
            <a:ext cx="8575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a-IR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1/35</a:t>
            </a:r>
            <a:endParaRPr lang="fa-IR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 flipV="1">
            <a:off x="1459234" y="5263300"/>
            <a:ext cx="207931" cy="649860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-45006" y="4792146"/>
            <a:ext cx="17956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عدد صحیح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 flipV="1">
            <a:off x="2575787" y="5277063"/>
            <a:ext cx="207931" cy="649860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67165" y="4805909"/>
            <a:ext cx="17956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عدد صحیح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812984" y="2604274"/>
            <a:ext cx="159676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a-I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rPr>
              <a:t>روش </a:t>
            </a:r>
            <a:r>
              <a:rPr lang="fa-I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rPr>
              <a:t>دوّم:</a:t>
            </a:r>
            <a:endParaRPr lang="fa-IR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abassom" panose="00000400000000000000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4966" y="2604274"/>
            <a:ext cx="1026413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ابتدا عدد مربوط به صورت کسر را می نویسیم و سپس به اندازه ی تعداد صفرهای مخرج، اعشار جدا می کنیم.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812984" y="3904540"/>
            <a:ext cx="140230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a-IR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rPr>
              <a:t>مثال :</a:t>
            </a:r>
            <a:endParaRPr lang="fa-IR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abassom" panose="00000400000000000000" pitchFamily="2" charset="-7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04512" y="3904541"/>
            <a:ext cx="536459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کسر         را به صورت اعشاری بنویس.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9290545" y="3666751"/>
                <a:ext cx="857557" cy="96802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3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135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32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a-IR" sz="3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0545" y="3666751"/>
                <a:ext cx="857557" cy="968022"/>
              </a:xfrm>
              <a:prstGeom prst="rect">
                <a:avLst/>
              </a:prstGeom>
              <a:blipFill rotWithShape="0">
                <a:blip r:embed="rId10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756632" y="4046435"/>
                <a:ext cx="857557" cy="129881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fa-IR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sz="4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cs typeface="B Mitra" panose="00000400000000000000" pitchFamily="2" charset="-78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a-IR" sz="44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135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a-IR" sz="4400" b="0" i="0" dirty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cs typeface="B Mitra" panose="00000400000000000000" pitchFamily="2" charset="-78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a-IR" sz="4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Mitra" panose="00000400000000000000" pitchFamily="2" charset="-78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632" y="4046435"/>
                <a:ext cx="857557" cy="1298817"/>
              </a:xfrm>
              <a:prstGeom prst="rect">
                <a:avLst/>
              </a:prstGeom>
              <a:blipFill rotWithShape="0">
                <a:blip r:embed="rId11"/>
                <a:stretch>
                  <a:fillRect b="-234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505005" y="4334936"/>
            <a:ext cx="545467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fa-I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Koodak" panose="00000700000000000000" pitchFamily="2" charset="-78"/>
              </a:rPr>
              <a:t>=</a:t>
            </a:r>
            <a:endParaRPr lang="fa-I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Koodak" panose="00000700000000000000" pitchFamily="2" charset="-78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87123" y="4396491"/>
            <a:ext cx="122344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a-I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5 3 1</a:t>
            </a:r>
            <a:endParaRPr lang="fa-IR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62562" y="4400735"/>
            <a:ext cx="37500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fa-I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anose="00000400000000000000" pitchFamily="2" charset="-78"/>
              </a:rPr>
              <a:t>/</a:t>
            </a:r>
            <a:endParaRPr lang="fa-IR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anose="00000400000000000000" pitchFamily="2" charset="-78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3044982" y="5345252"/>
            <a:ext cx="280855" cy="415950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09333" y="5761202"/>
            <a:ext cx="17956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2 تا صفر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cxnSp>
        <p:nvCxnSpPr>
          <p:cNvPr id="47" name="Straight Connector 46"/>
          <p:cNvCxnSpPr>
            <a:stCxn id="43" idx="2"/>
          </p:cNvCxnSpPr>
          <p:nvPr/>
        </p:nvCxnSpPr>
        <p:spPr>
          <a:xfrm>
            <a:off x="4798845" y="5104377"/>
            <a:ext cx="177273" cy="415950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050472" y="5518896"/>
            <a:ext cx="17956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2 رقم اعشار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20587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78404">
        <p15:prstTrans prst="prestige"/>
      </p:transition>
    </mc:Choice>
    <mc:Fallback>
      <p:transition spd="slow" advTm="7840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2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2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21" grpId="0"/>
      <p:bldP spid="21" grpId="1"/>
      <p:bldP spid="21" grpId="2"/>
      <p:bldP spid="23" grpId="0"/>
      <p:bldP spid="23" grpId="1"/>
      <p:bldP spid="23" grpId="2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3" grpId="0"/>
      <p:bldP spid="33" grpId="1"/>
      <p:bldP spid="33" grpId="2"/>
      <p:bldP spid="35" grpId="0"/>
      <p:bldP spid="35" grpId="1"/>
      <p:bldP spid="35" grpId="2"/>
      <p:bldP spid="36" grpId="0"/>
      <p:bldP spid="37" grpId="0"/>
      <p:bldP spid="38" grpId="0"/>
      <p:bldP spid="39" grpId="0"/>
      <p:bldP spid="40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6" grpId="0"/>
      <p:bldP spid="46" grpId="1"/>
      <p:bldP spid="48" grpId="0"/>
      <p:bldP spid="4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6499274" y="-126609"/>
            <a:ext cx="5692726" cy="1015663"/>
            <a:chOff x="6499274" y="-126609"/>
            <a:chExt cx="5692726" cy="10156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11180893" y="-126609"/>
                  <a:ext cx="1011107" cy="1015663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>
                  <a:defPPr>
                    <a:defRPr lang="fa-IR"/>
                  </a:defPPr>
                  <a:lvl1pPr marL="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6000" b="0" i="0" dirty="0" smtClean="0">
                            <a:effectLst/>
                            <a:latin typeface="Wingdings" panose="05000000000000000000" pitchFamily="2" charset="2"/>
                            <a:cs typeface="B Mitra" panose="00000400000000000000" pitchFamily="2" charset="-78"/>
                          </a:rPr>
                          <m:t>?</m:t>
                        </m:r>
                      </m:oMath>
                    </m:oMathPara>
                  </a14:m>
                  <a:endParaRPr lang="fa-IR" sz="13800" dirty="0">
                    <a:solidFill>
                      <a:schemeClr val="tx1"/>
                    </a:solidFill>
                    <a:effectLst/>
                    <a:latin typeface="Wingdings" panose="05000000000000000000" pitchFamily="2" charset="2"/>
                    <a:cs typeface="B Mitra" panose="00000400000000000000" pitchFamily="2" charset="-78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80893" y="-126609"/>
                  <a:ext cx="1011107" cy="101566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a-I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/>
            <p:cNvSpPr txBox="1"/>
            <p:nvPr/>
          </p:nvSpPr>
          <p:spPr>
            <a:xfrm>
              <a:off x="6499274" y="130232"/>
              <a:ext cx="4961819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fa-IR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a-IR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Tabassom" panose="00000400000000000000" pitchFamily="2" charset="-78"/>
                </a:rPr>
                <a:t>نمایش اعداد به صورت اعشاری و کسری</a:t>
              </a:r>
              <a:endParaRPr lang="fa-IR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629099" y="853507"/>
            <a:ext cx="443549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rPr>
              <a:t>تبدیل عدد اعشاری به کسرِ اعشاری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9685" y="1402735"/>
            <a:ext cx="1135491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برای تبدیل عدد اعشاری به کسر، کلیه رقم ها را در صورتِ کسر نوشته و به تعدادِ رقم های اعشار، در جلوی عدد 1 در مخرج صفر قرار می دهیم.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054687" y="2701246"/>
            <a:ext cx="100990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rPr>
              <a:t>مثال:</a:t>
            </a:r>
            <a:endParaRPr lang="fa-I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abassom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60358" y="3167681"/>
            <a:ext cx="51042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اعداد اعشاری زیر را به کسر تبدیل کن.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4286" y="4932085"/>
            <a:ext cx="11987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3/2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4286" y="6111714"/>
            <a:ext cx="11987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3/24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4286" y="3752456"/>
            <a:ext cx="11987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0/24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32558" y="4932085"/>
            <a:ext cx="11987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0/55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32558" y="6111714"/>
            <a:ext cx="11987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1/555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32558" y="3752456"/>
            <a:ext cx="11987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0/5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84747" y="3721677"/>
            <a:ext cx="4965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600" dirty="0" smtClean="0">
                <a:cs typeface="B Nazanin" panose="00000400000000000000" pitchFamily="2" charset="-78"/>
              </a:rPr>
              <a:t>=</a:t>
            </a:r>
            <a:endParaRPr lang="fa-IR" sz="36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84747" y="4870529"/>
            <a:ext cx="4965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600" dirty="0" smtClean="0">
                <a:cs typeface="B Nazanin" panose="00000400000000000000" pitchFamily="2" charset="-78"/>
              </a:rPr>
              <a:t>=</a:t>
            </a:r>
            <a:endParaRPr lang="fa-IR" sz="36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84747" y="6073973"/>
            <a:ext cx="4965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600" dirty="0" smtClean="0">
                <a:cs typeface="B Nazanin" panose="00000400000000000000" pitchFamily="2" charset="-78"/>
              </a:rPr>
              <a:t>=</a:t>
            </a:r>
            <a:endParaRPr lang="fa-IR" sz="36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15528" y="3721677"/>
            <a:ext cx="4965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600" dirty="0" smtClean="0">
                <a:cs typeface="B Nazanin" panose="00000400000000000000" pitchFamily="2" charset="-78"/>
              </a:rPr>
              <a:t>=</a:t>
            </a:r>
            <a:endParaRPr lang="fa-IR" sz="36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15528" y="4901306"/>
            <a:ext cx="4965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600" dirty="0" smtClean="0">
                <a:cs typeface="B Nazanin" panose="00000400000000000000" pitchFamily="2" charset="-78"/>
              </a:rPr>
              <a:t>=</a:t>
            </a:r>
            <a:endParaRPr lang="fa-IR" sz="36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15528" y="6080935"/>
            <a:ext cx="49653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600" dirty="0" smtClean="0">
                <a:cs typeface="B Nazanin" panose="00000400000000000000" pitchFamily="2" charset="-78"/>
              </a:rPr>
              <a:t>=</a:t>
            </a:r>
            <a:endParaRPr lang="fa-IR" sz="36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828800" y="4044842"/>
            <a:ext cx="9007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28800" y="5174503"/>
            <a:ext cx="9007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828800" y="6386052"/>
            <a:ext cx="9007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10484" y="4044842"/>
            <a:ext cx="9007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110484" y="5225196"/>
            <a:ext cx="9007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110484" y="6405550"/>
            <a:ext cx="9007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851212" y="4027170"/>
            <a:ext cx="41481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1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80041" y="5159133"/>
            <a:ext cx="41481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1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44091" y="6346012"/>
            <a:ext cx="41481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1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00953" y="4011970"/>
            <a:ext cx="41481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1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46049" y="5224472"/>
            <a:ext cx="41481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1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92617" y="6382382"/>
            <a:ext cx="41481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1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35466" y="3535658"/>
            <a:ext cx="6687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24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1086325" y="3381089"/>
            <a:ext cx="83160" cy="371367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14315" y="2891021"/>
            <a:ext cx="10186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2800" dirty="0" smtClean="0">
                <a:cs typeface="B Nazanin" panose="00000400000000000000" pitchFamily="2" charset="-78"/>
              </a:rPr>
              <a:t>2 رقم</a:t>
            </a:r>
            <a:endParaRPr lang="fa-IR" sz="28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H="1">
            <a:off x="2706741" y="4268526"/>
            <a:ext cx="359540" cy="1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064920" y="3962085"/>
            <a:ext cx="141348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a-IR" sz="2800" dirty="0" smtClean="0">
                <a:cs typeface="B Nazanin" panose="00000400000000000000" pitchFamily="2" charset="-78"/>
              </a:rPr>
              <a:t>2 تا صفر</a:t>
            </a:r>
            <a:endParaRPr lang="fa-IR" sz="28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77395" y="4019485"/>
            <a:ext cx="6607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00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08953" y="5144162"/>
            <a:ext cx="6607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0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072164" y="6338241"/>
            <a:ext cx="6607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00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932920" y="4670046"/>
            <a:ext cx="6607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32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52257" y="5908595"/>
            <a:ext cx="89961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324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293535" y="3589826"/>
            <a:ext cx="42072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5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133561" y="4770179"/>
            <a:ext cx="70149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55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967084" y="5908595"/>
            <a:ext cx="10814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1555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2761605" y="5415159"/>
            <a:ext cx="359540" cy="1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119784" y="5108718"/>
            <a:ext cx="141348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a-IR" sz="2800" dirty="0" smtClean="0">
                <a:cs typeface="B Nazanin" panose="00000400000000000000" pitchFamily="2" charset="-78"/>
              </a:rPr>
              <a:t>یک صفر</a:t>
            </a:r>
            <a:endParaRPr lang="fa-IR" sz="28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3011207" y="6638400"/>
            <a:ext cx="359540" cy="1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369386" y="6331959"/>
            <a:ext cx="141348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a-IR" sz="2800" dirty="0" smtClean="0">
                <a:cs typeface="B Nazanin" panose="00000400000000000000" pitchFamily="2" charset="-78"/>
              </a:rPr>
              <a:t>2 تا صفر</a:t>
            </a:r>
            <a:endParaRPr lang="fa-IR" sz="28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8102162" y="5459990"/>
            <a:ext cx="359540" cy="1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8460341" y="5153549"/>
            <a:ext cx="141348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a-IR" sz="2800" dirty="0" smtClean="0">
                <a:cs typeface="B Nazanin" panose="00000400000000000000" pitchFamily="2" charset="-78"/>
              </a:rPr>
              <a:t>2 تا صفر</a:t>
            </a:r>
            <a:endParaRPr lang="fa-IR" sz="28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flipH="1">
            <a:off x="8102162" y="6628986"/>
            <a:ext cx="359540" cy="1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460341" y="6322545"/>
            <a:ext cx="141348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a-IR" sz="2800" dirty="0" smtClean="0">
                <a:cs typeface="B Nazanin" panose="00000400000000000000" pitchFamily="2" charset="-78"/>
              </a:rPr>
              <a:t>3 تا صفر</a:t>
            </a:r>
            <a:endParaRPr lang="fa-IR" sz="28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8004548" y="4295169"/>
            <a:ext cx="359540" cy="1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362727" y="3988728"/>
            <a:ext cx="141348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a-IR" sz="2800" dirty="0" smtClean="0">
                <a:cs typeface="B Nazanin" panose="00000400000000000000" pitchFamily="2" charset="-78"/>
              </a:rPr>
              <a:t>یک صفر</a:t>
            </a:r>
            <a:endParaRPr lang="fa-IR" sz="28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278115" y="5223747"/>
            <a:ext cx="6607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00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156176" y="6402651"/>
            <a:ext cx="91025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000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272754" y="4019485"/>
            <a:ext cx="52394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3200" dirty="0" smtClean="0">
                <a:cs typeface="B Nazanin" panose="00000400000000000000" pitchFamily="2" charset="-78"/>
              </a:rPr>
              <a:t>0</a:t>
            </a:r>
            <a:endParaRPr lang="fa-IR" sz="32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H="1" flipV="1">
            <a:off x="933108" y="4791518"/>
            <a:ext cx="320710" cy="215105"/>
          </a:xfrm>
          <a:prstGeom prst="line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-46490" y="4472731"/>
            <a:ext cx="10186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2800" dirty="0" smtClean="0">
                <a:cs typeface="B Nazanin" panose="00000400000000000000" pitchFamily="2" charset="-78"/>
              </a:rPr>
              <a:t>1 رقم</a:t>
            </a:r>
            <a:endParaRPr lang="fa-IR" sz="2800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87227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84510">
        <p15:prstTrans prst="fracture"/>
      </p:transition>
    </mc:Choice>
    <mc:Fallback>
      <p:transition spd="slow" advTm="845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/>
      <p:bldP spid="56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7" grpId="0"/>
      <p:bldP spid="69" grpId="0"/>
      <p:bldP spid="71" grpId="0"/>
      <p:bldP spid="73" grpId="0"/>
      <p:bldP spid="75" grpId="0"/>
      <p:bldP spid="76" grpId="0"/>
      <p:bldP spid="77" grpId="0"/>
      <p:bldP spid="78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1564" y="1859369"/>
            <a:ext cx="10554137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abassom" panose="00000400000000000000" pitchFamily="2" charset="-78"/>
              </a:rPr>
              <a:t>تا درس بعد، خدا نگهدار</a:t>
            </a:r>
            <a:endParaRPr lang="fa-IR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abassom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388550" y="0"/>
            <a:ext cx="430628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91430" y="6380976"/>
            <a:ext cx="51224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fa-IR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B Paatch" panose="00000400000000000000" pitchFamily="2" charset="-78"/>
              </a:rPr>
              <a:t>eng_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B Paatch" panose="00000400000000000000" pitchFamily="2" charset="-78"/>
              </a:rPr>
              <a:t>dds@y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  <a:cs typeface="B Paatch" panose="00000400000000000000" pitchFamily="2" charset="-78"/>
              </a:rPr>
              <a:t>mail.com</a:t>
            </a:r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  <a:cs typeface="B Paatch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610490" y="-15359"/>
            <a:ext cx="4306280" cy="685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0124">
            <a:off x="5357304" y="3284710"/>
            <a:ext cx="2694112" cy="313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27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2941">
        <p15:prstTrans prst="curtains"/>
      </p:transition>
    </mc:Choice>
    <mc:Fallback>
      <p:transition spd="slow" advTm="294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7|7.6|1.1|1.2|1.8|1.3|1.6|1.2|1.5|2.2|1.5|8.9|2.1|2.2|3.4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|2.3|1.4|3.5|1|3.3|1|4.9|1.3|4.7|1.2|1.3|0.9|2.2|1.6|0.8|1.7|2|0.8|2|1.5|0.6|0.9|1.4|0.6|1.4|1.3|0.6|1.3|2.3|0.6|2.1|1.6|0.8|1.2|1.2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4.8|1.3|0.8|0.6|0.6|0.8|0.7|2|2.1|5.1|0.5|0.5|0.9|1.3|0.7|0.6|3.2|1.1|1|4.6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5.2|1.4|6.1|1.6|4.1|1.9|0.7|2.3|1.9|0.9|1.7|4.1|1.4|3.5|1.4|0.7|2.3|1.3|1|1.3|4.2|1.8|1.3|0.9|7.3|0.9|4.1|0.8|0.8|1.7|2.1|1|4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7|10.3|1|3.8|2.8|0.6|1|1.9|1.4|1.3|0.9|3.1|1.9|1.2|1.1|0.9|1.6|0.8|3|2.4|0.7|1|1.1|0.9|0.8|2.9|1.9|0.9|0.9|0.7|0.9|2|1|1.1|2|0.8|1.2|3.2|4|1.3|2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437</Words>
  <Application>Microsoft Office PowerPoint</Application>
  <PresentationFormat>Widescreen</PresentationFormat>
  <Paragraphs>158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Arial</vt:lpstr>
      <vt:lpstr>B Koodak</vt:lpstr>
      <vt:lpstr>B Mitra</vt:lpstr>
      <vt:lpstr>B Nazanin</vt:lpstr>
      <vt:lpstr>B Paatch</vt:lpstr>
      <vt:lpstr>B Tabassom</vt:lpstr>
      <vt:lpstr>Calibri</vt:lpstr>
      <vt:lpstr>Calibri Light</vt:lpstr>
      <vt:lpstr>Cambria Math</vt:lpstr>
      <vt:lpstr>Segoe Print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 zahra</dc:creator>
  <cp:lastModifiedBy>ya zahra</cp:lastModifiedBy>
  <cp:revision>120</cp:revision>
  <dcterms:created xsi:type="dcterms:W3CDTF">2013-12-14T17:38:34Z</dcterms:created>
  <dcterms:modified xsi:type="dcterms:W3CDTF">2014-01-03T11:46:28Z</dcterms:modified>
</cp:coreProperties>
</file>