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2" r:id="rId7"/>
    <p:sldId id="261" r:id="rId8"/>
    <p:sldId id="263" r:id="rId9"/>
    <p:sldId id="264" r:id="rId10"/>
    <p:sldId id="265" r:id="rId11"/>
    <p:sldId id="260" r:id="rId1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3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E283-3047-477C-B475-4AB4A1D03248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CF4E-A6AF-4F1E-A535-58A0E9EFCF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904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E283-3047-477C-B475-4AB4A1D03248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CF4E-A6AF-4F1E-A535-58A0E9EFCF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122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E283-3047-477C-B475-4AB4A1D03248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CF4E-A6AF-4F1E-A535-58A0E9EFCF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483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E283-3047-477C-B475-4AB4A1D03248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CF4E-A6AF-4F1E-A535-58A0E9EFCF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521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E283-3047-477C-B475-4AB4A1D03248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CF4E-A6AF-4F1E-A535-58A0E9EFCF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301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E283-3047-477C-B475-4AB4A1D03248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CF4E-A6AF-4F1E-A535-58A0E9EFCF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774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E283-3047-477C-B475-4AB4A1D03248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CF4E-A6AF-4F1E-A535-58A0E9EFCF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113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E283-3047-477C-B475-4AB4A1D03248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CF4E-A6AF-4F1E-A535-58A0E9EFCF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48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E283-3047-477C-B475-4AB4A1D03248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CF4E-A6AF-4F1E-A535-58A0E9EFCF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629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E283-3047-477C-B475-4AB4A1D03248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CF4E-A6AF-4F1E-A535-58A0E9EFCF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683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E283-3047-477C-B475-4AB4A1D03248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CF4E-A6AF-4F1E-A535-58A0E9EFCF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317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2E283-3047-477C-B475-4AB4A1D03248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CF4E-A6AF-4F1E-A535-58A0E9EFCF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546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580" y="2998984"/>
            <a:ext cx="983848" cy="886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580" y="2377954"/>
            <a:ext cx="983848" cy="886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580" y="1756924"/>
            <a:ext cx="983848" cy="886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580" y="1135894"/>
            <a:ext cx="983848" cy="886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580" y="507244"/>
            <a:ext cx="983848" cy="886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632" y="3165836"/>
            <a:ext cx="983848" cy="8863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08" y="3256645"/>
            <a:ext cx="983848" cy="8863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84" y="3347454"/>
            <a:ext cx="983848" cy="8863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60" y="3438263"/>
            <a:ext cx="983848" cy="8863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36" y="3536692"/>
            <a:ext cx="983848" cy="8863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12" y="3627501"/>
            <a:ext cx="983848" cy="8863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8" y="3718310"/>
            <a:ext cx="983848" cy="8863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09" y="3816739"/>
            <a:ext cx="983848" cy="8863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32" y="2582026"/>
            <a:ext cx="983848" cy="8863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784" y="2333910"/>
            <a:ext cx="983848" cy="8863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11" y="2863684"/>
            <a:ext cx="983848" cy="8863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63" y="2615568"/>
            <a:ext cx="983848" cy="8863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09" y="3193049"/>
            <a:ext cx="983848" cy="8863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09" y="2564399"/>
            <a:ext cx="983848" cy="8863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09" y="1943369"/>
            <a:ext cx="983848" cy="8863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09" y="1314719"/>
            <a:ext cx="983848" cy="8863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12" y="4651751"/>
            <a:ext cx="983848" cy="8863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01" y="4392242"/>
            <a:ext cx="983848" cy="8863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74" y="3703245"/>
            <a:ext cx="983848" cy="8863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76" y="3853845"/>
            <a:ext cx="983848" cy="8863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24" y="3151720"/>
            <a:ext cx="983848" cy="8863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67" y="5820179"/>
            <a:ext cx="983848" cy="8863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67" y="5199149"/>
            <a:ext cx="983848" cy="8863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67" y="4570499"/>
            <a:ext cx="983848" cy="8863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67" y="3942736"/>
            <a:ext cx="983848" cy="8863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531" y="-59119"/>
            <a:ext cx="6385707" cy="1795768"/>
            <a:chOff x="836636" y="841704"/>
            <a:chExt cx="6385707" cy="1795768"/>
          </a:xfrm>
        </p:grpSpPr>
        <p:sp>
          <p:nvSpPr>
            <p:cNvPr id="10" name="Arc 9"/>
            <p:cNvSpPr/>
            <p:nvPr/>
          </p:nvSpPr>
          <p:spPr>
            <a:xfrm rot="20885026">
              <a:off x="836636" y="1362682"/>
              <a:ext cx="6385707" cy="1274790"/>
            </a:xfrm>
            <a:prstGeom prst="arc">
              <a:avLst>
                <a:gd name="adj1" fmla="val 10166705"/>
                <a:gd name="adj2" fmla="val 1481143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41" name="TextBox 40"/>
            <p:cNvSpPr txBox="1"/>
            <p:nvPr/>
          </p:nvSpPr>
          <p:spPr>
            <a:xfrm rot="20534110">
              <a:off x="1391357" y="841704"/>
              <a:ext cx="1496036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/>
              <a:r>
                <a:rPr lang="fa-IR" sz="6000" dirty="0" smtClean="0">
                  <a:cs typeface="B Kamran Outline" panose="00000400000000000000" pitchFamily="2" charset="-78"/>
                </a:rPr>
                <a:t>حجم</a:t>
              </a:r>
              <a:endParaRPr lang="fa-IR" sz="5400" dirty="0">
                <a:cs typeface="B Kamran Outline" panose="00000400000000000000" pitchFamily="2" charset="-78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20534110">
              <a:off x="1014847" y="1268880"/>
              <a:ext cx="827215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/>
              <a:r>
                <a:rPr lang="fa-IR" sz="6000" dirty="0">
                  <a:cs typeface="B Kamran Outline" panose="00000400000000000000" pitchFamily="2" charset="-78"/>
                </a:rPr>
                <a:t>ها</a:t>
              </a:r>
              <a:endParaRPr lang="fa-IR" sz="5400" dirty="0">
                <a:cs typeface="B Kamran Outline" panose="00000400000000000000" pitchFamily="2" charset="-78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21" y="576117"/>
            <a:ext cx="2478029" cy="2912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077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1734">
        <p14:doors dir="vert"/>
      </p:transition>
    </mc:Choice>
    <mc:Fallback>
      <p:transition spd="slow" advTm="11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27964" y="102536"/>
            <a:ext cx="1119078" cy="461665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effectLst>
                  <a:glow rad="279400">
                    <a:schemeClr val="accent6">
                      <a:lumMod val="60000"/>
                      <a:lumOff val="40000"/>
                      <a:alpha val="4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اَحجام</a:t>
            </a:r>
            <a:endParaRPr lang="fa-IR" sz="2000" dirty="0">
              <a:effectLst>
                <a:glow rad="279400">
                  <a:schemeClr val="accent6">
                    <a:lumMod val="60000"/>
                    <a:lumOff val="40000"/>
                    <a:alpha val="4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0490" y="699469"/>
            <a:ext cx="65271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cs typeface="B Koodak" panose="00000700000000000000" pitchFamily="2" charset="-78"/>
              </a:rPr>
              <a:t>می خواهیم مساحتِ مکعّبِ زیر را به دست بیاوریم.</a:t>
            </a:r>
            <a:endParaRPr lang="fa-IR" sz="2800" b="1" dirty="0"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07" y="2657373"/>
            <a:ext cx="4292872" cy="249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371253">
            <a:off x="3482976" y="4552900"/>
            <a:ext cx="16589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6 سانتی متر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 rot="879552">
            <a:off x="973590" y="4475627"/>
            <a:ext cx="16589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5 سانتی متر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2065294" y="3929968"/>
            <a:ext cx="16589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3 سانتی متر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6761" y="3636158"/>
            <a:ext cx="51707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00B0F0"/>
                </a:solidFill>
                <a:cs typeface="B Koodak" panose="00000700000000000000" pitchFamily="2" charset="-78"/>
              </a:rPr>
              <a:t>طول</a:t>
            </a:r>
            <a:r>
              <a:rPr lang="fa-IR" sz="28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 </a:t>
            </a:r>
            <a:r>
              <a:rPr lang="fa-IR" sz="2800" b="1" dirty="0" smtClean="0">
                <a:cs typeface="B Koodak" panose="00000700000000000000" pitchFamily="2" charset="-78"/>
              </a:rPr>
              <a:t>×</a:t>
            </a:r>
            <a:r>
              <a:rPr lang="fa-IR" sz="28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  عرض </a:t>
            </a:r>
            <a:r>
              <a:rPr lang="fa-IR" sz="2800" b="1" dirty="0" smtClean="0">
                <a:cs typeface="B Koodak" panose="00000700000000000000" pitchFamily="2" charset="-78"/>
              </a:rPr>
              <a:t>×</a:t>
            </a:r>
            <a:r>
              <a:rPr lang="fa-IR" sz="28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  </a:t>
            </a:r>
            <a:r>
              <a:rPr lang="fa-IR" sz="2800" b="1" dirty="0" smtClean="0">
                <a:cs typeface="B Koodak" panose="00000700000000000000" pitchFamily="2" charset="-78"/>
              </a:rPr>
              <a:t>ارتفاع</a:t>
            </a:r>
            <a:r>
              <a:rPr lang="fa-IR" sz="28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 </a:t>
            </a:r>
            <a:r>
              <a:rPr lang="fa-IR" sz="2800" b="1" dirty="0" smtClean="0">
                <a:cs typeface="B Koodak" panose="00000700000000000000" pitchFamily="2" charset="-78"/>
              </a:rPr>
              <a:t>=</a:t>
            </a:r>
            <a:r>
              <a:rPr lang="fa-IR" sz="28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 حجم</a:t>
            </a:r>
            <a:endParaRPr lang="fa-IR" sz="2800" b="1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5099" y="4159378"/>
            <a:ext cx="27944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fa-IR" sz="28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6 </a:t>
            </a:r>
            <a:r>
              <a:rPr lang="fa-IR" sz="2800" b="1" dirty="0" smtClean="0">
                <a:cs typeface="B Koodak" panose="00000700000000000000" pitchFamily="2" charset="-78"/>
              </a:rPr>
              <a:t>×</a:t>
            </a:r>
            <a:r>
              <a:rPr lang="fa-IR" sz="28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  5 </a:t>
            </a:r>
            <a:r>
              <a:rPr lang="fa-IR" sz="2800" b="1" dirty="0" smtClean="0">
                <a:cs typeface="B Koodak" panose="00000700000000000000" pitchFamily="2" charset="-78"/>
              </a:rPr>
              <a:t>×</a:t>
            </a:r>
            <a:r>
              <a:rPr lang="fa-IR" sz="28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  3 </a:t>
            </a:r>
            <a:r>
              <a:rPr lang="fa-IR" sz="2800" b="1" dirty="0" smtClean="0">
                <a:cs typeface="B Koodak" panose="00000700000000000000" pitchFamily="2" charset="-78"/>
              </a:rPr>
              <a:t>=</a:t>
            </a:r>
            <a:r>
              <a:rPr lang="fa-IR" sz="28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 حجم</a:t>
            </a:r>
            <a:endParaRPr lang="fa-IR" sz="2800" b="1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3713" y="4159378"/>
            <a:ext cx="30758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fa-IR" sz="2800" b="1" dirty="0" smtClean="0">
                <a:solidFill>
                  <a:srgbClr val="00B0F0"/>
                </a:solidFill>
                <a:cs typeface="B Koodak" panose="00000700000000000000" pitchFamily="2" charset="-78"/>
              </a:rPr>
              <a:t>سانتی متر مکعّب 90</a:t>
            </a:r>
            <a:r>
              <a:rPr lang="fa-IR" sz="28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 </a:t>
            </a:r>
            <a:r>
              <a:rPr lang="fa-IR" sz="2800" b="1" dirty="0" smtClean="0">
                <a:cs typeface="B Koodak" panose="00000700000000000000" pitchFamily="2" charset="-78"/>
              </a:rPr>
              <a:t>=</a:t>
            </a:r>
            <a:endParaRPr lang="fa-IR" sz="2800" b="1" dirty="0">
              <a:cs typeface="B Koodak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76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9229">
        <p14:prism dir="u"/>
      </p:transition>
    </mc:Choice>
    <mc:Fallback>
      <p:transition spd="slow" advTm="19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974740" y="370804"/>
            <a:ext cx="10201260" cy="6379170"/>
            <a:chOff x="974740" y="370804"/>
            <a:chExt cx="10201260" cy="6379170"/>
          </a:xfrm>
        </p:grpSpPr>
        <p:sp>
          <p:nvSpPr>
            <p:cNvPr id="30" name="Round Same Side Corner Rectangle 29"/>
            <p:cNvSpPr/>
            <p:nvPr/>
          </p:nvSpPr>
          <p:spPr>
            <a:xfrm>
              <a:off x="1192220" y="1947380"/>
              <a:ext cx="9766300" cy="4421594"/>
            </a:xfrm>
            <a:prstGeom prst="round2SameRect">
              <a:avLst>
                <a:gd name="adj1" fmla="val 4241"/>
                <a:gd name="adj2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1" name="Trapezoid 30"/>
            <p:cNvSpPr/>
            <p:nvPr/>
          </p:nvSpPr>
          <p:spPr>
            <a:xfrm>
              <a:off x="974740" y="6328607"/>
              <a:ext cx="10201260" cy="421367"/>
            </a:xfrm>
            <a:prstGeom prst="trapezoid">
              <a:avLst>
                <a:gd name="adj" fmla="val 54032"/>
              </a:avLst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1341" y="370804"/>
              <a:ext cx="1129318" cy="1431852"/>
            </a:xfrm>
            <a:prstGeom prst="rect">
              <a:avLst/>
            </a:prstGeom>
            <a:ln w="57150" cap="sq">
              <a:solidFill>
                <a:srgbClr val="FFC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9472946" y="1978682"/>
              <a:ext cx="141952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cs typeface="Mj_Faraz" panose="00000700000000000000" pitchFamily="2" charset="-78"/>
                </a:rPr>
                <a:t>خدانگهدار</a:t>
              </a:r>
              <a:endParaRPr lang="fa-IR" sz="3600" b="1" dirty="0">
                <a:solidFill>
                  <a:schemeClr val="bg1"/>
                </a:solidFill>
                <a:cs typeface="Mj_Faraz" panose="00000700000000000000" pitchFamily="2" charset="-78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9374788" y="2490535"/>
              <a:ext cx="1535951" cy="1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5531341" y="6146662"/>
              <a:ext cx="910697" cy="367036"/>
            </a:xfrm>
            <a:prstGeom prst="rect">
              <a:avLst/>
            </a:prstGeom>
            <a:solidFill>
              <a:schemeClr val="accent2"/>
            </a:solidFill>
            <a:scene3d>
              <a:camera prst="perspectiveRelaxedModerately">
                <a:rot lat="19200000" lon="0" rev="0"/>
              </a:camera>
              <a:lightRig rig="threePt" dir="t"/>
            </a:scene3d>
            <a:sp3d prstMaterial="metal">
              <a:bevelT w="101600" prst="riblet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645502" y="6330180"/>
              <a:ext cx="475737" cy="183518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582843" y="6446478"/>
              <a:ext cx="475737" cy="18351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129754" y="6400833"/>
              <a:ext cx="26776" cy="295412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6277">
            <a:off x="2723259" y="2546989"/>
            <a:ext cx="3089154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88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84">
        <p15:prstTrans prst="curtains"/>
      </p:transition>
    </mc:Choice>
    <mc:Fallback>
      <p:transition spd="slow" advTm="30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0927964" y="102536"/>
            <a:ext cx="1119078" cy="461665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effectLst>
                  <a:glow rad="279400">
                    <a:schemeClr val="accent6">
                      <a:lumMod val="60000"/>
                      <a:lumOff val="40000"/>
                      <a:alpha val="4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اَحجام</a:t>
            </a:r>
            <a:endParaRPr lang="fa-IR" sz="2000" dirty="0">
              <a:effectLst>
                <a:glow rad="279400">
                  <a:schemeClr val="accent6">
                    <a:lumMod val="60000"/>
                    <a:lumOff val="40000"/>
                    <a:alpha val="4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27818" y="570681"/>
            <a:ext cx="84243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>
                <a:cs typeface="B Koodak" panose="00000700000000000000" pitchFamily="2" charset="-78"/>
              </a:rPr>
              <a:t>هر جسمی که بخشی از فضا را اِشغال کرده باشد </a:t>
            </a:r>
            <a:r>
              <a:rPr lang="fa-IR" sz="2400" b="1" dirty="0">
                <a:solidFill>
                  <a:srgbClr val="FF0000"/>
                </a:solidFill>
                <a:cs typeface="B Koodak" panose="00000700000000000000" pitchFamily="2" charset="-78"/>
              </a:rPr>
              <a:t>حجم</a:t>
            </a:r>
            <a:r>
              <a:rPr lang="fa-IR" sz="2400" b="1" dirty="0">
                <a:cs typeface="B Koodak" panose="00000700000000000000" pitchFamily="2" charset="-78"/>
              </a:rPr>
              <a:t> دارد.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8789" y="1032346"/>
            <a:ext cx="1191825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cs typeface="B Koodak" panose="00000700000000000000" pitchFamily="2" charset="-78"/>
              </a:rPr>
              <a:t>تمام اَجسام اطراف ما دارای </a:t>
            </a:r>
            <a:r>
              <a:rPr lang="fa-IR" sz="24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حجم</a:t>
            </a:r>
            <a:r>
              <a:rPr lang="fa-IR" sz="2400" b="1" dirty="0" smtClean="0">
                <a:cs typeface="B Koodak" panose="00000700000000000000" pitchFamily="2" charset="-78"/>
              </a:rPr>
              <a:t> هستند. </a:t>
            </a:r>
            <a:r>
              <a:rPr lang="fa-IR" sz="24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حجم</a:t>
            </a:r>
            <a:r>
              <a:rPr lang="fa-IR" sz="2400" b="1" dirty="0" smtClean="0">
                <a:cs typeface="B Koodak" panose="00000700000000000000" pitchFamily="2" charset="-78"/>
              </a:rPr>
              <a:t> بعضی از اجسام آنقدر کوچک است که نمی توان با چشم آن ها را مشاهده کرد. مثل سلّول یا اتم؛</a:t>
            </a:r>
            <a:endParaRPr lang="fa-IR" sz="2800" b="1" dirty="0">
              <a:cs typeface="B Koodak" panose="000007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96270" y="1855882"/>
            <a:ext cx="32507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cs typeface="B Koodak" panose="00000700000000000000" pitchFamily="2" charset="-78"/>
              </a:rPr>
              <a:t>به شکل های زیر توجه کن.</a:t>
            </a:r>
            <a:endParaRPr lang="fa-IR" sz="2800" b="1" dirty="0">
              <a:cs typeface="B Koodak" panose="00000700000000000000" pitchFamily="2" charset="-78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38" y="3435109"/>
            <a:ext cx="983848" cy="8863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56" y="3527201"/>
            <a:ext cx="983848" cy="8863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74" y="3619293"/>
            <a:ext cx="983848" cy="8863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74" y="2991954"/>
            <a:ext cx="983848" cy="8863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38" y="2810944"/>
            <a:ext cx="983848" cy="8863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25" y="3978236"/>
            <a:ext cx="983848" cy="8863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25" y="3353477"/>
            <a:ext cx="983848" cy="8863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40" y="3445569"/>
            <a:ext cx="983848" cy="8863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25" y="2729312"/>
            <a:ext cx="983848" cy="8863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25" y="2109434"/>
            <a:ext cx="983848" cy="8863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94" y="3397954"/>
            <a:ext cx="983848" cy="8863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12" y="3486991"/>
            <a:ext cx="983848" cy="8863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76" y="2682926"/>
            <a:ext cx="983848" cy="8863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94" y="2771963"/>
            <a:ext cx="983848" cy="8863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12" y="2861000"/>
            <a:ext cx="983848" cy="8863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0900" y="5136278"/>
            <a:ext cx="11694029" cy="1569660"/>
            <a:chOff x="240900" y="5136278"/>
            <a:chExt cx="11694029" cy="1569660"/>
          </a:xfrm>
        </p:grpSpPr>
        <p:sp>
          <p:nvSpPr>
            <p:cNvPr id="3" name="Rounded Rectangle 2"/>
            <p:cNvSpPr/>
            <p:nvPr/>
          </p:nvSpPr>
          <p:spPr>
            <a:xfrm>
              <a:off x="240900" y="5136278"/>
              <a:ext cx="11694029" cy="156966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3176" y="5136278"/>
              <a:ext cx="11589476" cy="1569660"/>
              <a:chOff x="353012" y="5167925"/>
              <a:chExt cx="11589476" cy="1569660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53012" y="5167925"/>
                <a:ext cx="11589476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200000"/>
                  </a:lnSpc>
                </a:pPr>
                <a:r>
                  <a:rPr lang="fa-IR" sz="2400" b="1" dirty="0" smtClean="0">
                    <a:cs typeface="B Koodak" panose="00000700000000000000" pitchFamily="2" charset="-78"/>
                  </a:rPr>
                  <a:t>هر کدام از شکل های بالا از 5 تا                  تشکیل شده، بنابراین می توانیم بگوییم که حجم شکل های بالا 5 برابرِ مکعّب کوچک                    است.   </a:t>
                </a:r>
                <a:endParaRPr lang="fa-IR" sz="2800" b="1" dirty="0">
                  <a:cs typeface="B Koodak" panose="00000700000000000000" pitchFamily="2" charset="-78"/>
                </a:endParaRPr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5193" y="5179820"/>
                <a:ext cx="825909" cy="74403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9013" y="5952755"/>
                <a:ext cx="825909" cy="74403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0451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7994">
        <p15:prstTrans prst="curtains"/>
      </p:transition>
    </mc:Choice>
    <mc:Fallback>
      <p:transition spd="slow" advTm="479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927964" y="102536"/>
            <a:ext cx="1119078" cy="52322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effectLst>
                  <a:glow rad="279400">
                    <a:schemeClr val="accent6">
                      <a:lumMod val="60000"/>
                      <a:lumOff val="40000"/>
                      <a:alpha val="4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اَحجام</a:t>
            </a:r>
            <a:endParaRPr lang="fa-IR" sz="2000" dirty="0">
              <a:effectLst>
                <a:glow rad="279400">
                  <a:schemeClr val="accent6">
                    <a:lumMod val="60000"/>
                    <a:lumOff val="40000"/>
                    <a:alpha val="4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2701" y="700230"/>
            <a:ext cx="84243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هر مکعّب دارای 3  بُعد می باشد. یعنی طول ، عرض و ارتفاع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96" y="2421030"/>
            <a:ext cx="4290890" cy="3865499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V="1">
            <a:off x="3129565" y="5666704"/>
            <a:ext cx="4250029" cy="619825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303688" y="4938377"/>
            <a:ext cx="2844928" cy="1348153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129566" y="2947632"/>
            <a:ext cx="19050" cy="3348438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07354" y="6034460"/>
            <a:ext cx="8531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cs typeface="B Koodak" panose="00000700000000000000" pitchFamily="2" charset="-78"/>
              </a:rPr>
              <a:t>طول</a:t>
            </a:r>
            <a:endParaRPr lang="fa-IR" sz="2800" b="1" dirty="0">
              <a:cs typeface="B Koodak" panose="00000700000000000000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6671" y="5637275"/>
            <a:ext cx="1389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cs typeface="B Koodak" panose="00000700000000000000" pitchFamily="2" charset="-78"/>
              </a:rPr>
              <a:t>عرض</a:t>
            </a:r>
            <a:endParaRPr lang="fa-IR" sz="2800" b="1" dirty="0">
              <a:cs typeface="B Koodak" panose="00000700000000000000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64538" y="4517711"/>
            <a:ext cx="1068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cs typeface="B Koodak" panose="00000700000000000000" pitchFamily="2" charset="-78"/>
              </a:rPr>
              <a:t>ارتفاع</a:t>
            </a:r>
            <a:endParaRPr lang="fa-IR" sz="2800" b="1" dirty="0">
              <a:cs typeface="B Koodak" panose="00000700000000000000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94705" y="1162818"/>
            <a:ext cx="109523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هر مکعّب دارای 6  وَجه (سطح) می باشد. مثلا در شکل زیر 2 تا سطحِ زرد ، 2 تا آبی و 2 تا قهوه ای داریم.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28" y="2223984"/>
            <a:ext cx="4198629" cy="4259589"/>
          </a:xfrm>
          <a:prstGeom prst="rect">
            <a:avLst/>
          </a:prstGeom>
        </p:spPr>
      </p:pic>
      <p:sp>
        <p:nvSpPr>
          <p:cNvPr id="47" name="Right Arrow 46"/>
          <p:cNvSpPr/>
          <p:nvPr/>
        </p:nvSpPr>
        <p:spPr>
          <a:xfrm>
            <a:off x="6426558" y="4134118"/>
            <a:ext cx="432733" cy="48773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TextBox 17"/>
          <p:cNvSpPr txBox="1"/>
          <p:nvPr/>
        </p:nvSpPr>
        <p:spPr>
          <a:xfrm>
            <a:off x="4033413" y="499646"/>
            <a:ext cx="45030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هر مکعّب دارای 6  وَجه (سطح) می باشد. </a:t>
            </a:r>
            <a:endParaRPr lang="fa-IR" sz="2400" b="1" dirty="0">
              <a:cs typeface="B Koodak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350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3845">
        <p15:prstTrans prst="crush"/>
      </p:transition>
    </mc:Choice>
    <mc:Fallback>
      <p:transition spd="slow" advTm="238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7" grpId="0" animBg="1"/>
      <p:bldP spid="47" grpId="1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4488" y="207956"/>
            <a:ext cx="45030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هر مکعّب دارای 6  وَجه (سطح) می باشد. </a:t>
            </a:r>
            <a:endParaRPr lang="fa-IR" sz="2400" b="1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27964" y="102536"/>
            <a:ext cx="1119078" cy="52322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effectLst>
                  <a:glow rad="279400">
                    <a:schemeClr val="accent6">
                      <a:lumMod val="60000"/>
                      <a:lumOff val="40000"/>
                      <a:alpha val="4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اَحجام</a:t>
            </a:r>
            <a:endParaRPr lang="fa-IR" sz="2000" dirty="0">
              <a:effectLst>
                <a:glow rad="279400">
                  <a:schemeClr val="accent6">
                    <a:lumMod val="60000"/>
                    <a:lumOff val="40000"/>
                    <a:alpha val="4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pic>
        <p:nvPicPr>
          <p:cNvPr id="6" name="avi2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2437" y="669621"/>
            <a:ext cx="7927126" cy="5945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056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5763">
        <p15:prstTrans prst="curtains"/>
      </p:transition>
    </mc:Choice>
    <mc:Fallback>
      <p:transition spd="slow" advTm="157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4235" objId="6"/>
        <p14:playEvt time="9566" objId="6"/>
        <p14:stopEvt time="9969" objId="6"/>
        <p14:playEvt time="9969" objId="6"/>
        <p14:playEvt time="15280" objId="6"/>
        <p14:stopEvt time="15763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7818" y="570681"/>
            <a:ext cx="84243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حجم نیز همانندِ مساحت دارای واحدهای اندازه گیری است.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27964" y="102536"/>
            <a:ext cx="1119078" cy="461665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effectLst>
                  <a:glow rad="279400">
                    <a:schemeClr val="accent6">
                      <a:lumMod val="60000"/>
                      <a:lumOff val="40000"/>
                      <a:alpha val="4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اَحجام</a:t>
            </a:r>
            <a:endParaRPr lang="fa-IR" sz="2000" dirty="0">
              <a:effectLst>
                <a:glow rad="279400">
                  <a:schemeClr val="accent6">
                    <a:lumMod val="60000"/>
                    <a:lumOff val="40000"/>
                    <a:alpha val="4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972" y="1032346"/>
            <a:ext cx="117301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به مکعّبی که اندازه ی طول ، عرض و ارتفاع آن 1 سانتی متر باشد، 1 سانتی مترِ مکعّب می گویند.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19" y="1943845"/>
            <a:ext cx="983848" cy="886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31197">
            <a:off x="6402390" y="2740637"/>
            <a:ext cx="3769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Koodak" panose="00000700000000000000" pitchFamily="2" charset="-78"/>
              </a:rPr>
              <a:t>1</a:t>
            </a:r>
            <a:endParaRPr lang="fa-IR" sz="2000" b="1" dirty="0">
              <a:cs typeface="B Koodak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0132" y="2701212"/>
            <a:ext cx="3769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Koodak" panose="00000700000000000000" pitchFamily="2" charset="-78"/>
              </a:rPr>
              <a:t>1</a:t>
            </a:r>
            <a:endParaRPr lang="fa-IR" sz="2000" b="1" dirty="0">
              <a:cs typeface="B Koodak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3537" y="2291900"/>
            <a:ext cx="3769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Koodak" panose="00000700000000000000" pitchFamily="2" charset="-78"/>
              </a:rPr>
              <a:t>1</a:t>
            </a:r>
            <a:endParaRPr lang="fa-IR" sz="2000" b="1" dirty="0">
              <a:cs typeface="B Koodak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972" y="3279990"/>
            <a:ext cx="117301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به مکعّبی که اندازه ی طول ، عرض و ارتفاع آن 1 متر باشد، 1 مترِ مکعّب می گویند.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19" y="3741655"/>
            <a:ext cx="3345042" cy="30134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45400" y="6076691"/>
            <a:ext cx="9379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cs typeface="B Koodak" panose="00000700000000000000" pitchFamily="2" charset="-78"/>
              </a:rPr>
              <a:t>1 متر</a:t>
            </a:r>
            <a:endParaRPr lang="fa-IR" sz="2800" b="1" dirty="0">
              <a:cs typeface="B Koodak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 rot="547515">
            <a:off x="5871886" y="5936901"/>
            <a:ext cx="1003818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fa-IR" sz="2800" b="1" dirty="0" smtClean="0">
                <a:cs typeface="B Koodak" panose="00000700000000000000" pitchFamily="2" charset="-78"/>
              </a:rPr>
              <a:t>1 متر</a:t>
            </a:r>
            <a:endParaRPr lang="fa-IR" sz="2800" b="1" dirty="0">
              <a:cs typeface="B Koodak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6755149" y="5062733"/>
            <a:ext cx="9081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cs typeface="B Koodak" panose="00000700000000000000" pitchFamily="2" charset="-78"/>
              </a:rPr>
              <a:t>1 متر</a:t>
            </a:r>
            <a:endParaRPr lang="fa-IR" sz="2800" b="1" dirty="0">
              <a:cs typeface="B Koodak" panose="00000700000000000000" pitchFamily="2" charset="-78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4533900" y="2291900"/>
            <a:ext cx="533400" cy="21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Left Arrow 17"/>
          <p:cNvSpPr/>
          <p:nvPr/>
        </p:nvSpPr>
        <p:spPr>
          <a:xfrm>
            <a:off x="4533900" y="5219342"/>
            <a:ext cx="533400" cy="21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TextBox 18"/>
          <p:cNvSpPr txBox="1"/>
          <p:nvPr/>
        </p:nvSpPr>
        <p:spPr>
          <a:xfrm>
            <a:off x="2959099" y="5118909"/>
            <a:ext cx="15691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1 مترِ مکعّب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59000" y="2212563"/>
            <a:ext cx="23734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1 سانتی مترِ مکعّب</a:t>
            </a:r>
            <a:endParaRPr lang="fa-IR" sz="2400" b="1" dirty="0">
              <a:cs typeface="B Koodak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2979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2873">
        <p15:prstTrans prst="wind" invX="1"/>
      </p:transition>
    </mc:Choice>
    <mc:Fallback>
      <p:transition spd="slow" advTm="228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0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700" y="102536"/>
            <a:ext cx="13106400" cy="7114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4574" y="1752318"/>
            <a:ext cx="520185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3200" b="1" dirty="0" smtClean="0">
                <a:solidFill>
                  <a:srgbClr val="00B0F0"/>
                </a:solidFill>
                <a:cs typeface="B Koodak" panose="00000700000000000000" pitchFamily="2" charset="-78"/>
              </a:rPr>
              <a:t>سانتی مترِ مکعّب </a:t>
            </a:r>
            <a:r>
              <a:rPr lang="fa-IR" sz="3200" b="1" dirty="0" smtClean="0">
                <a:cs typeface="B Koodak" panose="00000700000000000000" pitchFamily="2" charset="-78"/>
              </a:rPr>
              <a:t>و</a:t>
            </a:r>
            <a:r>
              <a:rPr lang="fa-IR" sz="32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 </a:t>
            </a:r>
            <a:r>
              <a:rPr lang="fa-IR" sz="3200" b="1" dirty="0" smtClean="0">
                <a:solidFill>
                  <a:srgbClr val="00B0F0"/>
                </a:solidFill>
                <a:cs typeface="B Koodak" panose="00000700000000000000" pitchFamily="2" charset="-78"/>
              </a:rPr>
              <a:t>مترِ مکعّب </a:t>
            </a:r>
            <a:r>
              <a:rPr lang="fa-IR" sz="3200" b="1" dirty="0">
                <a:cs typeface="B Koodak" panose="00000700000000000000" pitchFamily="2" charset="-78"/>
              </a:rPr>
              <a:t>از</a:t>
            </a:r>
            <a:r>
              <a:rPr lang="fa-IR" sz="3200" b="1" dirty="0" smtClean="0">
                <a:cs typeface="B Koodak" panose="00000700000000000000" pitchFamily="2" charset="-78"/>
              </a:rPr>
              <a:t> واحدهای اندازه گیریِ حجمِ اجسام هستند.</a:t>
            </a:r>
            <a:endParaRPr lang="fa-IR" sz="3200" b="1" dirty="0">
              <a:cs typeface="B Koodak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27964" y="102536"/>
            <a:ext cx="1119078" cy="461665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effectLst>
                  <a:glow rad="279400">
                    <a:schemeClr val="accent6">
                      <a:lumMod val="60000"/>
                      <a:lumOff val="40000"/>
                      <a:alpha val="4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اَحجام</a:t>
            </a:r>
            <a:endParaRPr lang="fa-IR" sz="2000" dirty="0">
              <a:effectLst>
                <a:glow rad="279400">
                  <a:schemeClr val="accent6">
                    <a:lumMod val="60000"/>
                    <a:lumOff val="40000"/>
                    <a:alpha val="4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54" y="3773510"/>
            <a:ext cx="2028700" cy="1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28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643">
        <p15:prstTrans prst="fracture"/>
      </p:transition>
    </mc:Choice>
    <mc:Fallback>
      <p:transition spd="slow" advTm="46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27964" y="102536"/>
            <a:ext cx="1119078" cy="461665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effectLst>
                  <a:glow rad="279400">
                    <a:schemeClr val="accent6">
                      <a:lumMod val="60000"/>
                      <a:lumOff val="40000"/>
                      <a:alpha val="4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اَحجام</a:t>
            </a:r>
            <a:endParaRPr lang="fa-IR" sz="2000" dirty="0">
              <a:effectLst>
                <a:glow rad="279400">
                  <a:schemeClr val="accent6">
                    <a:lumMod val="60000"/>
                    <a:lumOff val="40000"/>
                    <a:alpha val="4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490" y="570681"/>
            <a:ext cx="112536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می خواهیم حجمِ شکلِ زیر را به دست آوریم. اندازه ی هر بعدِ مکعب های کوچک </a:t>
            </a:r>
            <a:r>
              <a:rPr lang="fa-IR" sz="2400" b="1" dirty="0" smtClean="0">
                <a:solidFill>
                  <a:srgbClr val="00B0F0"/>
                </a:solidFill>
                <a:cs typeface="B Koodak" panose="00000700000000000000" pitchFamily="2" charset="-78"/>
              </a:rPr>
              <a:t>1 سانتی متر </a:t>
            </a:r>
            <a:r>
              <a:rPr lang="fa-IR" sz="2400" b="1" dirty="0" smtClean="0">
                <a:cs typeface="B Koodak" panose="00000700000000000000" pitchFamily="2" charset="-78"/>
              </a:rPr>
              <a:t>است. 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901456" y="2023109"/>
            <a:ext cx="2284012" cy="1690376"/>
            <a:chOff x="8105864" y="3706779"/>
            <a:chExt cx="2284012" cy="16903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028" y="4332770"/>
              <a:ext cx="983848" cy="8863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946" y="4421807"/>
              <a:ext cx="983848" cy="8863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864" y="4510844"/>
              <a:ext cx="983848" cy="8863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028" y="3706779"/>
              <a:ext cx="983848" cy="88631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946" y="3795816"/>
              <a:ext cx="983848" cy="8863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864" y="3884853"/>
              <a:ext cx="983848" cy="88631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224545" y="2173973"/>
            <a:ext cx="2284012" cy="1690376"/>
            <a:chOff x="8105864" y="3706779"/>
            <a:chExt cx="2284012" cy="169037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028" y="4332770"/>
              <a:ext cx="983848" cy="8863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946" y="4421807"/>
              <a:ext cx="983848" cy="8863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864" y="4510844"/>
              <a:ext cx="983848" cy="8863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028" y="3706779"/>
              <a:ext cx="983848" cy="8863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946" y="3795816"/>
              <a:ext cx="983848" cy="88631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864" y="3884853"/>
              <a:ext cx="983848" cy="88631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9551538" y="2326580"/>
            <a:ext cx="2284012" cy="1690376"/>
            <a:chOff x="8105864" y="3706779"/>
            <a:chExt cx="2284012" cy="169037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028" y="4332770"/>
              <a:ext cx="983848" cy="8863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946" y="4421807"/>
              <a:ext cx="983848" cy="88631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864" y="4510844"/>
              <a:ext cx="983848" cy="88631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028" y="3706779"/>
              <a:ext cx="983848" cy="88631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946" y="3795816"/>
              <a:ext cx="983848" cy="8863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864" y="3884853"/>
              <a:ext cx="983848" cy="886311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188761" y="1925804"/>
            <a:ext cx="62365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همان طور که می بینی این شکل از 18 مکعّبِ کوچک تشکیل شده است.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970" y="2807056"/>
            <a:ext cx="58623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بنابراین حجمِ این شکل </a:t>
            </a:r>
            <a:r>
              <a:rPr lang="fa-IR" sz="2400" b="1" dirty="0" smtClean="0">
                <a:solidFill>
                  <a:srgbClr val="00B0F0"/>
                </a:solidFill>
                <a:cs typeface="B Koodak" panose="00000700000000000000" pitchFamily="2" charset="-78"/>
              </a:rPr>
              <a:t>18 سانتی مترِ مکعّب </a:t>
            </a:r>
            <a:r>
              <a:rPr lang="fa-IR" sz="2400" b="1" dirty="0" smtClean="0">
                <a:cs typeface="B Koodak" panose="00000700000000000000" pitchFamily="2" charset="-78"/>
              </a:rPr>
              <a:t>می باشد.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0015" y="4924031"/>
            <a:ext cx="88085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طول شکلِ بالا 3 سانتی متر ، عرضِ آن 3 سانتی متر و ارتفاعِ آن 2 سانتی متر است.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59007" y="5447523"/>
            <a:ext cx="95495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به نظرت چه رابطه ای بینِ عدد 18 و سه عددِ 3 و 3 و 2 وجود داره؟</a:t>
            </a:r>
            <a:endParaRPr lang="fa-IR" sz="2400" b="1" dirty="0">
              <a:cs typeface="B Koodak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937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5151">
        <p15:prstTrans prst="peelOff" invX="1"/>
      </p:transition>
    </mc:Choice>
    <mc:Fallback>
      <p:transition spd="slow" advTm="351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8138 -0.144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09362 -0.0747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27964" y="102536"/>
            <a:ext cx="1119078" cy="461665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effectLst>
                  <a:glow rad="279400">
                    <a:schemeClr val="accent6">
                      <a:lumMod val="60000"/>
                      <a:lumOff val="40000"/>
                      <a:alpha val="4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اَحجام</a:t>
            </a:r>
            <a:endParaRPr lang="fa-IR" sz="2000" dirty="0">
              <a:effectLst>
                <a:glow rad="279400">
                  <a:schemeClr val="accent6">
                    <a:lumMod val="60000"/>
                    <a:lumOff val="40000"/>
                    <a:alpha val="4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39492" y="4909388"/>
            <a:ext cx="4217521" cy="1760366"/>
            <a:chOff x="1974589" y="3982106"/>
            <a:chExt cx="4217521" cy="1760366"/>
          </a:xfrm>
        </p:grpSpPr>
        <p:grpSp>
          <p:nvGrpSpPr>
            <p:cNvPr id="7" name="Group 6"/>
            <p:cNvGrpSpPr/>
            <p:nvPr/>
          </p:nvGrpSpPr>
          <p:grpSpPr>
            <a:xfrm>
              <a:off x="1974589" y="3982106"/>
              <a:ext cx="2921215" cy="1153422"/>
              <a:chOff x="8118743" y="4243733"/>
              <a:chExt cx="2921215" cy="115342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43733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327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8743" y="4510844"/>
                <a:ext cx="983848" cy="886311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2288338" y="4133195"/>
              <a:ext cx="2934094" cy="1153422"/>
              <a:chOff x="8105864" y="4243733"/>
              <a:chExt cx="2934094" cy="115342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43733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327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864" y="4510844"/>
                <a:ext cx="983848" cy="886311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2610204" y="4285356"/>
              <a:ext cx="2934094" cy="1153422"/>
              <a:chOff x="8105864" y="4243733"/>
              <a:chExt cx="2934094" cy="1153422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43733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327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864" y="4510844"/>
                <a:ext cx="983848" cy="886311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2936033" y="4434857"/>
              <a:ext cx="2934094" cy="1151835"/>
              <a:chOff x="8105864" y="4238970"/>
              <a:chExt cx="2934094" cy="1151835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389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327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864" y="4504494"/>
                <a:ext cx="983848" cy="886311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3258016" y="4589050"/>
              <a:ext cx="2934094" cy="1153422"/>
              <a:chOff x="8105864" y="4243733"/>
              <a:chExt cx="2934094" cy="1153422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43733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29416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864" y="4510844"/>
                <a:ext cx="983848" cy="886311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339492" y="4288159"/>
            <a:ext cx="4217521" cy="1760366"/>
            <a:chOff x="1974589" y="3982106"/>
            <a:chExt cx="4217521" cy="1760366"/>
          </a:xfrm>
        </p:grpSpPr>
        <p:grpSp>
          <p:nvGrpSpPr>
            <p:cNvPr id="38" name="Group 37"/>
            <p:cNvGrpSpPr/>
            <p:nvPr/>
          </p:nvGrpSpPr>
          <p:grpSpPr>
            <a:xfrm>
              <a:off x="1974589" y="3982106"/>
              <a:ext cx="2921215" cy="1153422"/>
              <a:chOff x="8118743" y="4243733"/>
              <a:chExt cx="2921215" cy="1153422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43733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327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8743" y="4510844"/>
                <a:ext cx="983848" cy="886311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2288338" y="4133195"/>
              <a:ext cx="2934094" cy="1153422"/>
              <a:chOff x="8105864" y="4243733"/>
              <a:chExt cx="2934094" cy="1153422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43733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327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864" y="4510844"/>
                <a:ext cx="983848" cy="886311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2610204" y="4285356"/>
              <a:ext cx="2934094" cy="1153422"/>
              <a:chOff x="8105864" y="4243733"/>
              <a:chExt cx="2934094" cy="1153422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43733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327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864" y="4510844"/>
                <a:ext cx="983848" cy="886311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936033" y="4434857"/>
              <a:ext cx="2934094" cy="1151835"/>
              <a:chOff x="8105864" y="4238970"/>
              <a:chExt cx="2934094" cy="1151835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389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327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864" y="4504494"/>
                <a:ext cx="983848" cy="886311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3258016" y="4589050"/>
              <a:ext cx="2934094" cy="1153422"/>
              <a:chOff x="8105864" y="4243733"/>
              <a:chExt cx="2934094" cy="1153422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43733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29416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864" y="4510844"/>
                <a:ext cx="983848" cy="886311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339492" y="3667078"/>
            <a:ext cx="4217521" cy="1760366"/>
            <a:chOff x="1974589" y="3982106"/>
            <a:chExt cx="4217521" cy="1760366"/>
          </a:xfrm>
        </p:grpSpPr>
        <p:grpSp>
          <p:nvGrpSpPr>
            <p:cNvPr id="64" name="Group 63"/>
            <p:cNvGrpSpPr/>
            <p:nvPr/>
          </p:nvGrpSpPr>
          <p:grpSpPr>
            <a:xfrm>
              <a:off x="1974589" y="3982106"/>
              <a:ext cx="2921215" cy="1153422"/>
              <a:chOff x="8118743" y="4243733"/>
              <a:chExt cx="2921215" cy="1153422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43733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327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8743" y="4510844"/>
                <a:ext cx="983848" cy="886311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2288338" y="4133195"/>
              <a:ext cx="2934094" cy="1153422"/>
              <a:chOff x="8105864" y="4243733"/>
              <a:chExt cx="2934094" cy="1153422"/>
            </a:xfrm>
          </p:grpSpPr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43733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327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864" y="4510844"/>
                <a:ext cx="983848" cy="886311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2610204" y="4285356"/>
              <a:ext cx="2934094" cy="1153422"/>
              <a:chOff x="8105864" y="4243733"/>
              <a:chExt cx="2934094" cy="1153422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43733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327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864" y="4510844"/>
                <a:ext cx="983848" cy="886311"/>
              </a:xfrm>
              <a:prstGeom prst="rect">
                <a:avLst/>
              </a:prstGeom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2936033" y="4434857"/>
              <a:ext cx="2934094" cy="1151835"/>
              <a:chOff x="8105864" y="4238970"/>
              <a:chExt cx="2934094" cy="1151835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389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327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864" y="4504494"/>
                <a:ext cx="983848" cy="886311"/>
              </a:xfrm>
              <a:prstGeom prst="rect">
                <a:avLst/>
              </a:prstGeom>
            </p:spPr>
          </p:pic>
        </p:grpSp>
        <p:grpSp>
          <p:nvGrpSpPr>
            <p:cNvPr id="68" name="Group 67"/>
            <p:cNvGrpSpPr/>
            <p:nvPr/>
          </p:nvGrpSpPr>
          <p:grpSpPr>
            <a:xfrm>
              <a:off x="3258016" y="4589050"/>
              <a:ext cx="2934094" cy="1153422"/>
              <a:chOff x="8105864" y="4243733"/>
              <a:chExt cx="2934094" cy="1153422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43733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29416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864" y="4510844"/>
                <a:ext cx="983848" cy="886311"/>
              </a:xfrm>
              <a:prstGeom prst="rect">
                <a:avLst/>
              </a:prstGeom>
            </p:spPr>
          </p:pic>
        </p:grpSp>
      </p:grpSp>
      <p:sp>
        <p:nvSpPr>
          <p:cNvPr id="89" name="TextBox 88"/>
          <p:cNvSpPr txBox="1"/>
          <p:nvPr/>
        </p:nvSpPr>
        <p:spPr>
          <a:xfrm>
            <a:off x="798490" y="570681"/>
            <a:ext cx="112536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می خواهیم حجمِ شکلِ زیر را به دست آوریم. اندازه ی هر بعدِ مکعب های کوچک </a:t>
            </a:r>
            <a:r>
              <a:rPr lang="fa-IR" sz="2400" b="1" dirty="0" smtClean="0">
                <a:solidFill>
                  <a:srgbClr val="00B0F0"/>
                </a:solidFill>
                <a:cs typeface="B Koodak" panose="00000700000000000000" pitchFamily="2" charset="-78"/>
              </a:rPr>
              <a:t>1 سانتی متر </a:t>
            </a:r>
            <a:r>
              <a:rPr lang="fa-IR" sz="2400" b="1" dirty="0" smtClean="0">
                <a:cs typeface="B Koodak" panose="00000700000000000000" pitchFamily="2" charset="-78"/>
              </a:rPr>
              <a:t>است. 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289442" y="1111889"/>
            <a:ext cx="4757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هیچ دقّت کردی که شکلِ زیر شبیه به چیه؟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8490" y="1111888"/>
            <a:ext cx="60700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به نظر من که شبیه به یک ساختمونِ چند طبقه است.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171977" y="1653095"/>
            <a:ext cx="108750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می تونیم ابتدا حجمِ یک طبقه را حساب کنیم و بعد حاصلِ اون رو در تعداد طبقات (3) ضرب کنیم.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r="29162" b="14480"/>
          <a:stretch/>
        </p:blipFill>
        <p:spPr>
          <a:xfrm>
            <a:off x="5455976" y="3048001"/>
            <a:ext cx="3876542" cy="321756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5" name="TextBox 94"/>
          <p:cNvSpPr txBox="1"/>
          <p:nvPr/>
        </p:nvSpPr>
        <p:spPr>
          <a:xfrm>
            <a:off x="6067363" y="2304842"/>
            <a:ext cx="57920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حجمِ هر طبقه می شه:  </a:t>
            </a:r>
            <a:r>
              <a:rPr lang="fa-IR" sz="2400" b="1" dirty="0" smtClean="0">
                <a:solidFill>
                  <a:srgbClr val="00B0F0"/>
                </a:solidFill>
                <a:cs typeface="B Koodak" panose="00000700000000000000" pitchFamily="2" charset="-78"/>
              </a:rPr>
              <a:t>سانتی متر مکعب </a:t>
            </a:r>
            <a:r>
              <a:rPr lang="fa-IR" sz="2800" b="1" dirty="0" smtClean="0">
                <a:solidFill>
                  <a:srgbClr val="00B0F0"/>
                </a:solidFill>
                <a:cs typeface="B Koodak" panose="00000700000000000000" pitchFamily="2" charset="-78"/>
              </a:rPr>
              <a:t>20</a:t>
            </a:r>
            <a:r>
              <a:rPr lang="fa-IR" sz="3600" b="1" dirty="0" smtClean="0">
                <a:solidFill>
                  <a:srgbClr val="00B0F0"/>
                </a:solidFill>
                <a:cs typeface="B Koodak" panose="00000700000000000000" pitchFamily="2" charset="-78"/>
              </a:rPr>
              <a:t> =</a:t>
            </a:r>
            <a:r>
              <a:rPr lang="fa-IR" sz="3200" b="1" dirty="0" smtClean="0">
                <a:cs typeface="B Koodak" panose="00000700000000000000" pitchFamily="2" charset="-78"/>
              </a:rPr>
              <a:t> </a:t>
            </a:r>
            <a:r>
              <a:rPr lang="fa-IR" sz="2800" b="1" dirty="0" smtClean="0">
                <a:solidFill>
                  <a:srgbClr val="00B0F0"/>
                </a:solidFill>
                <a:cs typeface="B Koodak" panose="00000700000000000000" pitchFamily="2" charset="-78"/>
              </a:rPr>
              <a:t>5 × 4</a:t>
            </a:r>
            <a:endParaRPr lang="fa-IR" sz="2800" b="1" dirty="0">
              <a:solidFill>
                <a:srgbClr val="00B0F0"/>
              </a:solidFill>
              <a:cs typeface="B Koodak" panose="00000700000000000000" pitchFamily="2" charset="-78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6519204" y="3737139"/>
            <a:ext cx="4217521" cy="1760366"/>
            <a:chOff x="1974589" y="3982106"/>
            <a:chExt cx="4217521" cy="1760366"/>
          </a:xfrm>
        </p:grpSpPr>
        <p:grpSp>
          <p:nvGrpSpPr>
            <p:cNvPr id="97" name="Group 96"/>
            <p:cNvGrpSpPr/>
            <p:nvPr/>
          </p:nvGrpSpPr>
          <p:grpSpPr>
            <a:xfrm>
              <a:off x="1974589" y="3982106"/>
              <a:ext cx="2921215" cy="1153422"/>
              <a:chOff x="8118743" y="4243733"/>
              <a:chExt cx="2921215" cy="1153422"/>
            </a:xfrm>
          </p:grpSpPr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43733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327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8743" y="4510844"/>
                <a:ext cx="983848" cy="886311"/>
              </a:xfrm>
              <a:prstGeom prst="rect">
                <a:avLst/>
              </a:prstGeom>
            </p:spPr>
          </p:pic>
        </p:grpSp>
        <p:grpSp>
          <p:nvGrpSpPr>
            <p:cNvPr id="98" name="Group 97"/>
            <p:cNvGrpSpPr/>
            <p:nvPr/>
          </p:nvGrpSpPr>
          <p:grpSpPr>
            <a:xfrm>
              <a:off x="2288338" y="4133195"/>
              <a:ext cx="2934094" cy="1153422"/>
              <a:chOff x="8105864" y="4243733"/>
              <a:chExt cx="2934094" cy="1153422"/>
            </a:xfrm>
          </p:grpSpPr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43733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327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864" y="4510844"/>
                <a:ext cx="983848" cy="886311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2610204" y="4285356"/>
              <a:ext cx="2934094" cy="1153422"/>
              <a:chOff x="8105864" y="4243733"/>
              <a:chExt cx="2934094" cy="1153422"/>
            </a:xfrm>
          </p:grpSpPr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43733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327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864" y="4510844"/>
                <a:ext cx="983848" cy="886311"/>
              </a:xfrm>
              <a:prstGeom prst="rect">
                <a:avLst/>
              </a:prstGeom>
            </p:spPr>
          </p:pic>
        </p:grpSp>
        <p:grpSp>
          <p:nvGrpSpPr>
            <p:cNvPr id="100" name="Group 99"/>
            <p:cNvGrpSpPr/>
            <p:nvPr/>
          </p:nvGrpSpPr>
          <p:grpSpPr>
            <a:xfrm>
              <a:off x="2936033" y="4434857"/>
              <a:ext cx="2934094" cy="1151835"/>
              <a:chOff x="8105864" y="4238970"/>
              <a:chExt cx="2934094" cy="1151835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389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32770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864" y="4504494"/>
                <a:ext cx="983848" cy="886311"/>
              </a:xfrm>
              <a:prstGeom prst="rect">
                <a:avLst/>
              </a:prstGeom>
            </p:spPr>
          </p:pic>
        </p:grpSp>
        <p:grpSp>
          <p:nvGrpSpPr>
            <p:cNvPr id="101" name="Group 100"/>
            <p:cNvGrpSpPr/>
            <p:nvPr/>
          </p:nvGrpSpPr>
          <p:grpSpPr>
            <a:xfrm>
              <a:off x="3258016" y="4589050"/>
              <a:ext cx="2934094" cy="1153422"/>
              <a:chOff x="8105864" y="4243733"/>
              <a:chExt cx="2934094" cy="1153422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6110" y="4243733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028" y="4329416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946" y="4421807"/>
                <a:ext cx="983848" cy="886311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864" y="4510844"/>
                <a:ext cx="983848" cy="886311"/>
              </a:xfrm>
              <a:prstGeom prst="rect">
                <a:avLst/>
              </a:prstGeom>
            </p:spPr>
          </p:pic>
        </p:grpSp>
      </p:grpSp>
      <p:cxnSp>
        <p:nvCxnSpPr>
          <p:cNvPr id="122" name="Straight Connector 121"/>
          <p:cNvCxnSpPr/>
          <p:nvPr/>
        </p:nvCxnSpPr>
        <p:spPr>
          <a:xfrm flipV="1">
            <a:off x="8136397" y="5148116"/>
            <a:ext cx="2600076" cy="379197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6456976" y="4726845"/>
            <a:ext cx="1696372" cy="803877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8470111" y="5379531"/>
            <a:ext cx="1774690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fa-IR" sz="2800" b="1" dirty="0" smtClean="0">
                <a:cs typeface="B Koodak" panose="00000700000000000000" pitchFamily="2" charset="-78"/>
              </a:rPr>
              <a:t>4 سانتی متر</a:t>
            </a:r>
            <a:endParaRPr lang="fa-IR" sz="2800" b="1" dirty="0">
              <a:cs typeface="B Koodak" panose="00000700000000000000" pitchFamily="2" charset="-78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961853" y="5134338"/>
            <a:ext cx="2118619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fa-IR" sz="3200" b="1" dirty="0" smtClean="0">
                <a:cs typeface="B Koodak" panose="00000700000000000000" pitchFamily="2" charset="-78"/>
              </a:rPr>
              <a:t>5 سانتی متر</a:t>
            </a:r>
            <a:endParaRPr lang="fa-IR" sz="3200" b="1" dirty="0">
              <a:cs typeface="B Koodak" panose="00000700000000000000" pitchFamily="2" charset="-78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112913" y="2907584"/>
            <a:ext cx="67464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Koodak" panose="00000700000000000000" pitchFamily="2" charset="-78"/>
              </a:rPr>
              <a:t>حجمِ کلّ شکل می شه:  </a:t>
            </a:r>
            <a:r>
              <a:rPr lang="fa-IR" sz="2400" b="1" dirty="0" smtClean="0">
                <a:solidFill>
                  <a:srgbClr val="00B0F0"/>
                </a:solidFill>
                <a:cs typeface="B Koodak" panose="00000700000000000000" pitchFamily="2" charset="-78"/>
              </a:rPr>
              <a:t>سانتی متر مکعب </a:t>
            </a:r>
            <a:r>
              <a:rPr lang="fa-IR" sz="2800" b="1" dirty="0" smtClean="0">
                <a:solidFill>
                  <a:srgbClr val="00B0F0"/>
                </a:solidFill>
                <a:cs typeface="B Koodak" panose="00000700000000000000" pitchFamily="2" charset="-78"/>
              </a:rPr>
              <a:t>60 </a:t>
            </a:r>
            <a:r>
              <a:rPr lang="fa-IR" sz="3600" b="1" dirty="0" smtClean="0">
                <a:solidFill>
                  <a:srgbClr val="00B0F0"/>
                </a:solidFill>
                <a:cs typeface="B Koodak" panose="00000700000000000000" pitchFamily="2" charset="-78"/>
              </a:rPr>
              <a:t>=</a:t>
            </a:r>
            <a:r>
              <a:rPr lang="fa-IR" sz="3200" b="1" dirty="0" smtClean="0">
                <a:cs typeface="B Koodak" panose="00000700000000000000" pitchFamily="2" charset="-78"/>
              </a:rPr>
              <a:t> </a:t>
            </a:r>
            <a:r>
              <a:rPr lang="fa-IR" sz="2800" b="1" dirty="0" smtClean="0">
                <a:solidFill>
                  <a:srgbClr val="00B0F0"/>
                </a:solidFill>
                <a:cs typeface="B Koodak" panose="00000700000000000000" pitchFamily="2" charset="-78"/>
              </a:rPr>
              <a:t>3 × 20</a:t>
            </a:r>
            <a:endParaRPr lang="fa-IR" sz="2800" b="1" dirty="0">
              <a:solidFill>
                <a:srgbClr val="00B0F0"/>
              </a:solidFill>
              <a:cs typeface="B Koodak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00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7421">
        <p14:flip dir="l"/>
      </p:transition>
    </mc:Choice>
    <mc:Fallback>
      <p:transition spd="slow" advTm="474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1.25E-6 -0.2273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1.25E-6 -0.090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5" grpId="0"/>
      <p:bldP spid="124" grpId="0"/>
      <p:bldP spid="124" grpId="1"/>
      <p:bldP spid="128" grpId="0"/>
      <p:bldP spid="128" grpId="1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27964" y="102536"/>
            <a:ext cx="1119078" cy="461665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effectLst>
                  <a:glow rad="279400">
                    <a:schemeClr val="accent6">
                      <a:lumMod val="60000"/>
                      <a:lumOff val="40000"/>
                      <a:alpha val="4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اَحجام</a:t>
            </a:r>
            <a:endParaRPr lang="fa-IR" sz="2000" dirty="0">
              <a:effectLst>
                <a:glow rad="279400">
                  <a:schemeClr val="accent6">
                    <a:lumMod val="60000"/>
                    <a:lumOff val="40000"/>
                    <a:alpha val="4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700" y="102536"/>
            <a:ext cx="13106400" cy="7114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4574" y="1752318"/>
            <a:ext cx="520185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3200" b="1" dirty="0" smtClean="0">
                <a:solidFill>
                  <a:srgbClr val="00B0F0"/>
                </a:solidFill>
                <a:cs typeface="B Koodak" panose="00000700000000000000" pitchFamily="2" charset="-78"/>
              </a:rPr>
              <a:t>حجم یک مکعّب از رابطه ی زیر به دست می آید:</a:t>
            </a:r>
            <a:endParaRPr lang="fa-IR" sz="3200" b="1" dirty="0">
              <a:cs typeface="B Koodak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4349" y="3670071"/>
            <a:ext cx="35223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طول ×  عرض ×  ارتفاع</a:t>
            </a:r>
            <a:endParaRPr lang="fa-IR" sz="3200" b="1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50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7881">
        <p14:warp dir="in"/>
      </p:transition>
    </mc:Choice>
    <mc:Fallback>
      <p:transition spd="slow" advTm="78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|0.1|0.2|0.2|0.2|0.2|0.2|0.2|0.2|0.2|0.2|0.2|0.2|0.2|0.2|0.2|0.2|0.2|0.2|0.2|0.2|0.2|0.7|0.2|0.2|0.6|0.6|0.6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6|10.6|2.2|1.1|1|0.9|1.1|1.6|0.9|0.9|0.9|0.9|0.8|1.6|0.7|0.7|0.8|0.8|0.8|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1|1.3|1.1|1.4|1.9|3.8|0.8|0.9|0.8|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9|5.3|1|1.3|4.9|0.8|1.3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8|1.9|4.6|4|1.8|3.6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3|2|3.5|2.7|2|1.2|0.8|5.5|2|2.7|4.2|1|5.9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7|1.3|2.6|3.6|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486</Words>
  <Application>Microsoft Office PowerPoint</Application>
  <PresentationFormat>Widescreen</PresentationFormat>
  <Paragraphs>57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 Kamran Outline</vt:lpstr>
      <vt:lpstr>B Koodak</vt:lpstr>
      <vt:lpstr>B Yekan</vt:lpstr>
      <vt:lpstr>Calibri</vt:lpstr>
      <vt:lpstr>Calibri Light</vt:lpstr>
      <vt:lpstr>Mj_Faraz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 zahra</dc:creator>
  <cp:lastModifiedBy>ya zahra</cp:lastModifiedBy>
  <cp:revision>118</cp:revision>
  <dcterms:created xsi:type="dcterms:W3CDTF">2013-12-05T07:49:26Z</dcterms:created>
  <dcterms:modified xsi:type="dcterms:W3CDTF">2014-01-03T15:07:09Z</dcterms:modified>
</cp:coreProperties>
</file>