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727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598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281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17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13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69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300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753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540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456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406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70F3-03F1-4576-BF8B-EA1492BF464C}" type="datetimeFigureOut">
              <a:rPr lang="fa-IR" smtClean="0"/>
              <a:t>03/02/1435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66C0-6BF1-4288-9F1A-ED6670BEBCE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97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9330" y="1318029"/>
            <a:ext cx="630078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orvarid" panose="00000400000000000000" pitchFamily="2" charset="-78"/>
              </a:rPr>
              <a:t>رسمِ مثلّث</a:t>
            </a:r>
            <a:endParaRPr lang="fa-IR" sz="8000" dirty="0">
              <a:cs typeface="B Morvarid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0" y="2017486"/>
            <a:ext cx="4062500" cy="4426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64" y="4630057"/>
            <a:ext cx="3942672" cy="2512984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63" y="2437014"/>
            <a:ext cx="5627784" cy="358704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99" y="3134546"/>
            <a:ext cx="1586487" cy="28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38">
        <p14:doors dir="vert"/>
      </p:transition>
    </mc:Choice>
    <mc:Fallback>
      <p:transition spd="slow" advTm="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6263" y="209426"/>
            <a:ext cx="23565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انواع مثلّث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9743" y="4018817"/>
            <a:ext cx="26046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Koodak" panose="00000700000000000000" pitchFamily="2" charset="-78"/>
              </a:rPr>
              <a:t>مثلّثِ متساوی الاضلاع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382535" y="2307770"/>
            <a:ext cx="1939107" cy="167164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6223397" y="4018817"/>
            <a:ext cx="26046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Koodak" panose="00000700000000000000" pitchFamily="2" charset="-78"/>
              </a:rPr>
              <a:t>مثلّثِ متساوی السّاقین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674437" y="1497471"/>
            <a:ext cx="1702610" cy="24819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Isosceles Triangle 8"/>
          <p:cNvSpPr/>
          <p:nvPr/>
        </p:nvSpPr>
        <p:spPr>
          <a:xfrm>
            <a:off x="4069747" y="1497470"/>
            <a:ext cx="1702610" cy="248194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3618707" y="4058220"/>
            <a:ext cx="26046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Koodak" panose="00000700000000000000" pitchFamily="2" charset="-78"/>
              </a:rPr>
              <a:t>مثلّثِ قائم الزاویه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11" name="Isosceles Triangle 10"/>
          <p:cNvSpPr/>
          <p:nvPr/>
        </p:nvSpPr>
        <p:spPr>
          <a:xfrm rot="6957278">
            <a:off x="608389" y="2307200"/>
            <a:ext cx="2779285" cy="1018835"/>
          </a:xfrm>
          <a:custGeom>
            <a:avLst/>
            <a:gdLst>
              <a:gd name="connsiteX0" fmla="*/ 0 w 1097681"/>
              <a:gd name="connsiteY0" fmla="*/ 2481943 h 2481943"/>
              <a:gd name="connsiteX1" fmla="*/ 0 w 1097681"/>
              <a:gd name="connsiteY1" fmla="*/ 0 h 2481943"/>
              <a:gd name="connsiteX2" fmla="*/ 1097681 w 1097681"/>
              <a:gd name="connsiteY2" fmla="*/ 2481943 h 2481943"/>
              <a:gd name="connsiteX3" fmla="*/ 0 w 1097681"/>
              <a:gd name="connsiteY3" fmla="*/ 2481943 h 2481943"/>
              <a:gd name="connsiteX0" fmla="*/ 1221316 w 2318997"/>
              <a:gd name="connsiteY0" fmla="*/ 850102 h 850102"/>
              <a:gd name="connsiteX1" fmla="*/ 0 w 2318997"/>
              <a:gd name="connsiteY1" fmla="*/ 0 h 850102"/>
              <a:gd name="connsiteX2" fmla="*/ 2318997 w 2318997"/>
              <a:gd name="connsiteY2" fmla="*/ 850102 h 850102"/>
              <a:gd name="connsiteX3" fmla="*/ 1221316 w 2318997"/>
              <a:gd name="connsiteY3" fmla="*/ 850102 h 85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997" h="850102">
                <a:moveTo>
                  <a:pt x="1221316" y="850102"/>
                </a:moveTo>
                <a:lnTo>
                  <a:pt x="0" y="0"/>
                </a:lnTo>
                <a:lnTo>
                  <a:pt x="2318997" y="850102"/>
                </a:lnTo>
                <a:lnTo>
                  <a:pt x="1221316" y="850102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459570" y="4058220"/>
            <a:ext cx="26046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Koodak" panose="00000700000000000000" pitchFamily="2" charset="-78"/>
              </a:rPr>
              <a:t>مثلّثِ مختلف الاضلاع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49743" y="4722760"/>
            <a:ext cx="26046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Koodak" panose="00000700000000000000" pitchFamily="2" charset="-78"/>
              </a:rPr>
              <a:t>هر سه ضلع باهم برابر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9743" y="5168272"/>
            <a:ext cx="26046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Koodak" panose="00000700000000000000" pitchFamily="2" charset="-78"/>
              </a:rPr>
              <a:t>هر سه زاویه باهم برابر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3397" y="4722760"/>
            <a:ext cx="26046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Koodak" panose="00000700000000000000" pitchFamily="2" charset="-78"/>
              </a:rPr>
              <a:t>دو ضلعِ برابر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3397" y="5156467"/>
            <a:ext cx="26046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Koodak" panose="00000700000000000000" pitchFamily="2" charset="-78"/>
              </a:rPr>
              <a:t>دو زاویه ی برابر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8707" y="4762163"/>
            <a:ext cx="26046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Koodak" panose="00000700000000000000" pitchFamily="2" charset="-78"/>
              </a:rPr>
              <a:t>1 زاویه ی قائمه</a:t>
            </a:r>
            <a:endParaRPr lang="fa-IR" sz="2000" dirty="0">
              <a:cs typeface="B Koodak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576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9847">
        <p15:prstTrans prst="curtains"/>
      </p:transition>
    </mc:Choice>
    <mc:Fallback>
      <p:transition spd="slow" advTm="198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6263" y="209426"/>
            <a:ext cx="23565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رسم مثلّث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3690" y="1173521"/>
            <a:ext cx="426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هر مثلّث از 3 ضلع تشکیل شده است.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3690" y="1696741"/>
            <a:ext cx="4268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هر مثلّث از 3 زاویه تشکیل شده است.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9176" y="3522611"/>
            <a:ext cx="96727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بنابراین برای رسمِ یک مثلّث باید یکی از مجموعه اطّلاعات زیر را داشته باشیم: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176" y="4045831"/>
            <a:ext cx="96727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1. اندازه ی 2 ضلع از مثلّث + زاویه ی بین آن دو ضلع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2510" y="4569051"/>
            <a:ext cx="76893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2. اندازه ی 1 ضلع از مثلّث + زاویه های همسایه ی آن دو ضلع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2510" y="5092271"/>
            <a:ext cx="76893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3. اندازه ی 3 ضلع از مثلّث</a:t>
            </a:r>
            <a:endParaRPr lang="fa-IR" sz="2000" dirty="0">
              <a:cs typeface="B Koodak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535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901">
        <p15:prstTrans prst="crush"/>
      </p:transition>
    </mc:Choice>
    <mc:Fallback>
      <p:transition spd="slow" advTm="259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6263" y="209426"/>
            <a:ext cx="23565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رسم مثلّث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7932" y="732646"/>
            <a:ext cx="7393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1. اندازه ی 2 ضلع از مثلّث + زاویه ی بین آن دو ضلع را داشته باشیم: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6263" y="1430970"/>
            <a:ext cx="23565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مثال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775" y="1844143"/>
            <a:ext cx="113751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مثلّثی رسم کنید که اندازه ی دو ضلعِ آن 7 و 4 سانتی متر و زاویه ی بین آن دو ضلع 30 درجه باشد: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7932" y="2373189"/>
            <a:ext cx="7393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ابتدا با استفاده از یک نقّاله یک زاویه ی 30 درجه تَرسیم می کنیم:</a:t>
            </a:r>
            <a:endParaRPr lang="fa-IR" sz="2000" dirty="0">
              <a:cs typeface="B Koodak" panose="00000700000000000000" pitchFamily="2" charset="-78"/>
            </a:endParaRPr>
          </a:p>
        </p:txBody>
      </p:sp>
      <p:cxnSp>
        <p:nvCxnSpPr>
          <p:cNvPr id="388" name="Straight Connector 387"/>
          <p:cNvCxnSpPr/>
          <p:nvPr/>
        </p:nvCxnSpPr>
        <p:spPr>
          <a:xfrm>
            <a:off x="3875964" y="5418911"/>
            <a:ext cx="4182186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6" name="Picture 3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9" y="2405379"/>
            <a:ext cx="3972705" cy="2532126"/>
          </a:xfrm>
          <a:prstGeom prst="rect">
            <a:avLst/>
          </a:prstGeom>
        </p:spPr>
      </p:pic>
      <p:cxnSp>
        <p:nvCxnSpPr>
          <p:cNvPr id="389" name="Straight Connector 388"/>
          <p:cNvCxnSpPr/>
          <p:nvPr/>
        </p:nvCxnSpPr>
        <p:spPr>
          <a:xfrm flipV="1">
            <a:off x="3875963" y="4003015"/>
            <a:ext cx="2663071" cy="1413692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4" name="Picture 3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37" y="5453770"/>
            <a:ext cx="4046228" cy="896114"/>
          </a:xfrm>
          <a:prstGeom prst="rect">
            <a:avLst/>
          </a:prstGeom>
        </p:spPr>
      </p:pic>
      <p:cxnSp>
        <p:nvCxnSpPr>
          <p:cNvPr id="398" name="Straight Connector 397"/>
          <p:cNvCxnSpPr/>
          <p:nvPr/>
        </p:nvCxnSpPr>
        <p:spPr>
          <a:xfrm>
            <a:off x="5311959" y="4636509"/>
            <a:ext cx="1480078" cy="78893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6" name="Picture 3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0592">
            <a:off x="3690555" y="4523790"/>
            <a:ext cx="4046228" cy="896114"/>
          </a:xfrm>
          <a:prstGeom prst="rect">
            <a:avLst/>
          </a:prstGeom>
        </p:spPr>
      </p:pic>
      <p:sp>
        <p:nvSpPr>
          <p:cNvPr id="405" name="Isosceles Triangle 404"/>
          <p:cNvSpPr/>
          <p:nvPr/>
        </p:nvSpPr>
        <p:spPr>
          <a:xfrm>
            <a:off x="4078068" y="4700369"/>
            <a:ext cx="2534175" cy="685804"/>
          </a:xfrm>
          <a:prstGeom prst="triangle">
            <a:avLst>
              <a:gd name="adj" fmla="val 49499"/>
            </a:avLst>
          </a:prstGeom>
          <a:pattFill prst="smConfetti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6" name="TextBox 405"/>
          <p:cNvSpPr txBox="1"/>
          <p:nvPr/>
        </p:nvSpPr>
        <p:spPr>
          <a:xfrm>
            <a:off x="8528283" y="4402753"/>
            <a:ext cx="31605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Low"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Koodak" panose="00000700000000000000" pitchFamily="2" charset="-78"/>
              </a:rPr>
              <a:t>حالا می تونی اضافه ی ضلع ها را پاک کنی.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408" name="Rectangle 407"/>
          <p:cNvSpPr/>
          <p:nvPr/>
        </p:nvSpPr>
        <p:spPr>
          <a:xfrm rot="17871553">
            <a:off x="6681586" y="3325275"/>
            <a:ext cx="1554120" cy="902767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9" name="Rectangle 408"/>
          <p:cNvSpPr/>
          <p:nvPr/>
        </p:nvSpPr>
        <p:spPr>
          <a:xfrm>
            <a:off x="8203896" y="5233751"/>
            <a:ext cx="1554120" cy="5892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7" name="Oval 396"/>
          <p:cNvSpPr/>
          <p:nvPr/>
        </p:nvSpPr>
        <p:spPr>
          <a:xfrm>
            <a:off x="5255993" y="4582771"/>
            <a:ext cx="126299" cy="12629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5" name="Oval 394"/>
          <p:cNvSpPr/>
          <p:nvPr/>
        </p:nvSpPr>
        <p:spPr>
          <a:xfrm>
            <a:off x="6698601" y="5351821"/>
            <a:ext cx="126299" cy="12629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0" name="TextBox 409"/>
          <p:cNvSpPr txBox="1"/>
          <p:nvPr/>
        </p:nvSpPr>
        <p:spPr>
          <a:xfrm rot="19949698">
            <a:off x="3840189" y="4691145"/>
            <a:ext cx="12928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000" dirty="0" smtClean="0">
                <a:cs typeface="B Koodak" panose="00000700000000000000" pitchFamily="2" charset="-78"/>
              </a:rPr>
              <a:t>4 سانتی متر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4476134" y="5491771"/>
            <a:ext cx="12928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000" dirty="0" smtClean="0">
                <a:cs typeface="B Koodak" panose="00000700000000000000" pitchFamily="2" charset="-78"/>
              </a:rPr>
              <a:t>7 سانتی متر</a:t>
            </a:r>
            <a:endParaRPr lang="fa-IR" sz="2000" dirty="0">
              <a:cs typeface="B Koodak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Box 411"/>
              <p:cNvSpPr txBox="1"/>
              <p:nvPr/>
            </p:nvSpPr>
            <p:spPr>
              <a:xfrm>
                <a:off x="4389776" y="5055281"/>
                <a:ext cx="555932" cy="407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Low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i="1" dirty="0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sz="2000" dirty="0">
                              <a:cs typeface="B Koodak" panose="00000700000000000000" pitchFamily="2" charset="-78"/>
                            </a:rPr>
                            <m:t>30</m:t>
                          </m:r>
                        </m:e>
                        <m:sup>
                          <m:r>
                            <a:rPr lang="fa-IR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sz="2000" dirty="0"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412" name="TextBox 4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776" y="5055281"/>
                <a:ext cx="555932" cy="407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4" name="Arc 413"/>
          <p:cNvSpPr/>
          <p:nvPr/>
        </p:nvSpPr>
        <p:spPr>
          <a:xfrm>
            <a:off x="4163764" y="5255510"/>
            <a:ext cx="242668" cy="309787"/>
          </a:xfrm>
          <a:prstGeom prst="arc">
            <a:avLst>
              <a:gd name="adj1" fmla="val 15461281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390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2721">
        <p15:prstTrans prst="wind" invX="1"/>
      </p:transition>
    </mc:Choice>
    <mc:Fallback>
      <p:transition spd="slow" advTm="72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4115 0.19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11276 0.0479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11445 -0.01991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405" grpId="0" animBg="1"/>
      <p:bldP spid="405" grpId="1" animBg="1"/>
      <p:bldP spid="406" grpId="0"/>
      <p:bldP spid="408" grpId="0" animBg="1"/>
      <p:bldP spid="408" grpId="1" animBg="1"/>
      <p:bldP spid="409" grpId="0" animBg="1"/>
      <p:bldP spid="409" grpId="1" animBg="1"/>
      <p:bldP spid="397" grpId="0" animBg="1"/>
      <p:bldP spid="397" grpId="1" animBg="1"/>
      <p:bldP spid="395" grpId="0" animBg="1"/>
      <p:bldP spid="395" grpId="1" animBg="1"/>
      <p:bldP spid="395" grpId="2" animBg="1"/>
      <p:bldP spid="410" grpId="0"/>
      <p:bldP spid="411" grpId="0"/>
      <p:bldP spid="412" grpId="0"/>
      <p:bldP spid="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6263" y="49772"/>
            <a:ext cx="23565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رسم مثلّث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7786" y="498787"/>
            <a:ext cx="10334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2. اندازه ی 1 ضلع از مثلّث + زاویه های همسایه ی آن دو ضلع را داشته باشیم.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6263" y="1067182"/>
            <a:ext cx="23565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مثال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775" y="1480355"/>
            <a:ext cx="113751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مثلّثی رسم کنید که اندازه ی یک ضلعِ آن 9 سانتی متر و زاویه های همسایه ی آن 30 و 45 درجه باشند: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6400" y="1942020"/>
            <a:ext cx="90054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ابتدا با استفاده از خط کش، یک خط به اندازه ی 9 سانتی متر ترسیم می کنیم.</a:t>
            </a:r>
            <a:endParaRPr lang="fa-IR" sz="2000" dirty="0">
              <a:cs typeface="B Koodak" panose="000007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75964" y="5418911"/>
            <a:ext cx="3699586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7" y="5453770"/>
            <a:ext cx="4046228" cy="8961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7922" y="2355193"/>
            <a:ext cx="111739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سپس در یک سمت این ضلع، زاویه ی 30 درجه و در طرف دیگر زاویه ای 45 درجه ترسیم می کنیم.</a:t>
            </a:r>
            <a:endParaRPr lang="fa-IR" sz="2000" dirty="0">
              <a:cs typeface="B Koodak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3741558"/>
            <a:ext cx="3972705" cy="25321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3875963" y="3443861"/>
            <a:ext cx="2105737" cy="1990836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913093" y="4337103"/>
            <a:ext cx="126299" cy="12629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4543804" y="3742048"/>
            <a:ext cx="3041650" cy="1688559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147558" y="4610220"/>
            <a:ext cx="126299" cy="12629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TextBox 20"/>
          <p:cNvSpPr txBox="1"/>
          <p:nvPr/>
        </p:nvSpPr>
        <p:spPr>
          <a:xfrm>
            <a:off x="777922" y="2755303"/>
            <a:ext cx="111739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دو ضلعِ زاویه را آنقدر ادامه می دهیم تا همدیگر را قطع کنند. حالا قسمت های اضافه را پاک می کنیم.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23" name="Pie 22"/>
          <p:cNvSpPr/>
          <p:nvPr/>
        </p:nvSpPr>
        <p:spPr>
          <a:xfrm>
            <a:off x="3946664" y="3228862"/>
            <a:ext cx="2588255" cy="1697629"/>
          </a:xfrm>
          <a:prstGeom prst="pie">
            <a:avLst>
              <a:gd name="adj1" fmla="val 8233176"/>
              <a:gd name="adj2" fmla="val 1724219"/>
            </a:avLst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4678" y="5521546"/>
            <a:ext cx="12928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000" dirty="0" smtClean="0">
                <a:cs typeface="B Koodak" panose="00000700000000000000" pitchFamily="2" charset="-78"/>
              </a:rPr>
              <a:t>9 سانتی متر</a:t>
            </a:r>
            <a:endParaRPr lang="fa-IR" sz="2000" dirty="0">
              <a:cs typeface="B Koodak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20634" y="5081070"/>
                <a:ext cx="555932" cy="407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Low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i="1" dirty="0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sz="2000" dirty="0">
                              <a:cs typeface="B Koodak" panose="00000700000000000000" pitchFamily="2" charset="-78"/>
                            </a:rPr>
                            <m:t>30</m:t>
                          </m:r>
                        </m:e>
                        <m:sup>
                          <m:r>
                            <a:rPr lang="fa-IR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sz="2000" dirty="0"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634" y="5081070"/>
                <a:ext cx="555932" cy="407099"/>
              </a:xfrm>
              <a:prstGeom prst="rect">
                <a:avLst/>
              </a:prstGeom>
              <a:blipFill rotWithShape="0">
                <a:blip r:embed="rId5"/>
                <a:stretch>
                  <a:fillRect t="-15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48476" y="5061608"/>
                <a:ext cx="555932" cy="4070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Low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000" i="1" dirty="0" smtClean="0">
                              <a:latin typeface="Cambria Math" panose="02040503050406030204" pitchFamily="18" charset="0"/>
                              <a:cs typeface="B Koodak" panose="00000700000000000000" pitchFamily="2" charset="-78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fa-IR" sz="2000" b="0" i="0" dirty="0" smtClean="0">
                              <a:cs typeface="B Koodak" panose="00000700000000000000" pitchFamily="2" charset="-78"/>
                            </a:rPr>
                            <m:t>45</m:t>
                          </m:r>
                        </m:e>
                        <m:sup>
                          <m:r>
                            <a:rPr lang="fa-IR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B Koodak" panose="00000700000000000000" pitchFamily="2" charset="-78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fa-IR" sz="2000" dirty="0"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476" y="5061608"/>
                <a:ext cx="555932" cy="4070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4337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5048">
        <p15:prstTrans prst="fallOver" invX="1"/>
      </p:transition>
    </mc:Choice>
    <mc:Fallback>
      <p:transition spd="slow" advTm="55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30351 -0.0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6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5" grpId="0" animBg="1"/>
      <p:bldP spid="17" grpId="0" animBg="1"/>
      <p:bldP spid="21" grpId="0"/>
      <p:bldP spid="23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5421" y="41751"/>
            <a:ext cx="23565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رسم مثلّث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558" y="455738"/>
            <a:ext cx="8370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>
                <a:cs typeface="B Koodak" panose="00000700000000000000" pitchFamily="2" charset="-78"/>
              </a:rPr>
              <a:t>3. اندازه ی 3 ضلع از مثلّث را داشته باشیم.</a:t>
            </a:r>
            <a:r>
              <a:rPr lang="fa-IR" sz="2400" dirty="0">
                <a:solidFill>
                  <a:srgbClr val="FF0000"/>
                </a:solidFill>
                <a:cs typeface="B Koodak" panose="00000700000000000000" pitchFamily="2" charset="-78"/>
              </a:rPr>
              <a:t> (</a:t>
            </a:r>
            <a:r>
              <a:rPr lang="fa-IR" sz="24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تکرار جهتِ کامل شدنِ درس)</a:t>
            </a:r>
            <a:endParaRPr lang="fa-IR" sz="20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399" y="1339265"/>
            <a:ext cx="83704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Koodak" panose="00000700000000000000" pitchFamily="2" charset="-78"/>
              </a:rPr>
              <a:t>مثلّثی رسم کنید که سه ضلعِ آن 6 سانتی متر، 7 سانتی متر و 9 سانتی متر باشد.</a:t>
            </a:r>
            <a:endParaRPr lang="fa-IR" sz="20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7700" y="904945"/>
            <a:ext cx="12251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مثال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01" y="1787172"/>
            <a:ext cx="11596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Morvarid" panose="00000400000000000000" pitchFamily="2" charset="-78"/>
              </a:rPr>
              <a:t>ابتدا با خط کش یکی از ضلع ها را به دلخواه ترسیم می کنیم. </a:t>
            </a:r>
            <a:r>
              <a:rPr lang="fa-IR" sz="2400" dirty="0" smtClean="0">
                <a:solidFill>
                  <a:srgbClr val="FF0000"/>
                </a:solidFill>
                <a:cs typeface="B Morvarid" panose="00000400000000000000" pitchFamily="2" charset="-78"/>
              </a:rPr>
              <a:t>(من ضلع 9 سانتی متری رو انتخاب می کنم.)</a:t>
            </a:r>
            <a:endParaRPr lang="fa-IR" sz="2000" dirty="0">
              <a:solidFill>
                <a:srgbClr val="FF0000"/>
              </a:solidFill>
              <a:cs typeface="B Morvarid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36" y="5868304"/>
            <a:ext cx="4046228" cy="89611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6081172" y="4925454"/>
            <a:ext cx="1951577" cy="935687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33163" y="5851615"/>
            <a:ext cx="3699586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4812" y="2149276"/>
            <a:ext cx="11596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>
                <a:cs typeface="B Morvarid" panose="00000400000000000000" pitchFamily="2" charset="-78"/>
              </a:rPr>
              <a:t>حالا دهانه ی پرگار را به اندازه ی </a:t>
            </a:r>
            <a:r>
              <a:rPr lang="fa-IR" sz="2400" dirty="0" smtClean="0">
                <a:cs typeface="B Morvarid" panose="00000400000000000000" pitchFamily="2" charset="-78"/>
              </a:rPr>
              <a:t>یکی </a:t>
            </a:r>
            <a:r>
              <a:rPr lang="fa-IR" sz="2400" dirty="0">
                <a:cs typeface="B Morvarid" panose="00000400000000000000" pitchFamily="2" charset="-78"/>
              </a:rPr>
              <a:t>از ضلع های دیگر باز کرده و یک کمان می کِشیم.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" y="5961886"/>
            <a:ext cx="4046228" cy="8961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" y="3125716"/>
            <a:ext cx="2776555" cy="2889510"/>
          </a:xfrm>
          <a:prstGeom prst="rect">
            <a:avLst/>
          </a:prstGeom>
        </p:spPr>
      </p:pic>
      <p:sp>
        <p:nvSpPr>
          <p:cNvPr id="21" name="Arc 20"/>
          <p:cNvSpPr/>
          <p:nvPr/>
        </p:nvSpPr>
        <p:spPr>
          <a:xfrm>
            <a:off x="3341279" y="4052858"/>
            <a:ext cx="2841677" cy="2628900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TextBox 21"/>
          <p:cNvSpPr txBox="1"/>
          <p:nvPr/>
        </p:nvSpPr>
        <p:spPr>
          <a:xfrm>
            <a:off x="386727" y="2164172"/>
            <a:ext cx="11596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>
                <a:cs typeface="B Morvarid" panose="00000400000000000000" pitchFamily="2" charset="-78"/>
              </a:rPr>
              <a:t>حالا دهانه ی پرگار را به اندازه ی ضلع دیگر باز کرده و یک کمان می کِشیم تا کمان قبلی را قطع کند</a:t>
            </a:r>
            <a:r>
              <a:rPr lang="fa-IR" sz="2400" dirty="0" smtClean="0">
                <a:cs typeface="B Koodak" panose="00000700000000000000" pitchFamily="2" charset="-78"/>
              </a:rPr>
              <a:t>.</a:t>
            </a:r>
            <a:endParaRPr lang="fa-IR" sz="20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" y="5882083"/>
            <a:ext cx="4046228" cy="8961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8" y="3045913"/>
            <a:ext cx="3230660" cy="2889510"/>
          </a:xfrm>
          <a:prstGeom prst="rect">
            <a:avLst/>
          </a:prstGeom>
        </p:spPr>
      </p:pic>
      <p:sp>
        <p:nvSpPr>
          <p:cNvPr id="26" name="Arc 25"/>
          <p:cNvSpPr/>
          <p:nvPr/>
        </p:nvSpPr>
        <p:spPr>
          <a:xfrm>
            <a:off x="5957700" y="3797098"/>
            <a:ext cx="4097593" cy="3790776"/>
          </a:xfrm>
          <a:prstGeom prst="arc">
            <a:avLst>
              <a:gd name="adj1" fmla="val 11582216"/>
              <a:gd name="adj2" fmla="val 16246258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TextBox 26"/>
          <p:cNvSpPr txBox="1"/>
          <p:nvPr/>
        </p:nvSpPr>
        <p:spPr>
          <a:xfrm>
            <a:off x="355600" y="2575354"/>
            <a:ext cx="115962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cs typeface="B Morvarid" panose="00000400000000000000" pitchFamily="2" charset="-78"/>
              </a:rPr>
              <a:t>حالا محلِ تقاطعِ دو کمان را به دو سرِ خط وصل می کنیم و مثلّث ما ترسیم می شود.</a:t>
            </a:r>
            <a:endParaRPr lang="fa-IR" sz="20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350209" y="4928694"/>
            <a:ext cx="1815699" cy="92927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062676" y="4897432"/>
            <a:ext cx="126299" cy="12629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856">
            <a:off x="5675625" y="3271432"/>
            <a:ext cx="4295357" cy="25054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18">
            <a:off x="3395751" y="2948645"/>
            <a:ext cx="2421651" cy="261976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434732" y="5925905"/>
            <a:ext cx="12928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000" dirty="0" smtClean="0">
                <a:cs typeface="B Koodak" panose="00000700000000000000" pitchFamily="2" charset="-78"/>
              </a:rPr>
              <a:t>9 سانتی متر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 rot="20046745">
            <a:off x="4517658" y="5034204"/>
            <a:ext cx="12928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000" dirty="0" smtClean="0">
                <a:cs typeface="B Koodak" panose="00000700000000000000" pitchFamily="2" charset="-78"/>
              </a:rPr>
              <a:t>6 سانتی متر</a:t>
            </a:r>
            <a:endParaRPr lang="fa-IR" sz="2000" dirty="0">
              <a:cs typeface="B Koodak" panose="000007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 rot="1660367">
            <a:off x="6609703" y="5091353"/>
            <a:ext cx="12928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000" dirty="0" smtClean="0">
                <a:cs typeface="B Koodak" panose="00000700000000000000" pitchFamily="2" charset="-78"/>
              </a:rPr>
              <a:t>7 سانتی متر</a:t>
            </a:r>
            <a:endParaRPr lang="fa-IR" sz="2000" dirty="0">
              <a:cs typeface="B Koodak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13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1373">
        <p14:prism dir="r"/>
      </p:transition>
    </mc:Choice>
    <mc:Fallback>
      <p:transition spd="slow" advTm="513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7" grpId="0"/>
      <p:bldP spid="17" grpId="1"/>
      <p:bldP spid="21" grpId="0" animBg="1"/>
      <p:bldP spid="21" grpId="1" animBg="1"/>
      <p:bldP spid="22" grpId="0"/>
      <p:bldP spid="26" grpId="0" animBg="1"/>
      <p:bldP spid="26" grpId="1" animBg="1"/>
      <p:bldP spid="27" grpId="0"/>
      <p:bldP spid="28" grpId="0" animBg="1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4740" y="370804"/>
            <a:ext cx="10201260" cy="6379170"/>
            <a:chOff x="974740" y="370804"/>
            <a:chExt cx="10201260" cy="6379170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1192220" y="1947380"/>
              <a:ext cx="9766300" cy="4421594"/>
            </a:xfrm>
            <a:prstGeom prst="round2SameRect">
              <a:avLst>
                <a:gd name="adj1" fmla="val 4241"/>
                <a:gd name="adj2" fmla="val 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Trapezoid 5"/>
            <p:cNvSpPr/>
            <p:nvPr/>
          </p:nvSpPr>
          <p:spPr>
            <a:xfrm>
              <a:off x="974740" y="6328607"/>
              <a:ext cx="10201260" cy="421367"/>
            </a:xfrm>
            <a:prstGeom prst="trapezoid">
              <a:avLst>
                <a:gd name="adj" fmla="val 54032"/>
              </a:avLst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1341" y="370804"/>
              <a:ext cx="1129318" cy="1431852"/>
            </a:xfrm>
            <a:prstGeom prst="rect">
              <a:avLst/>
            </a:prstGeom>
            <a:ln w="57150" cap="sq">
              <a:solidFill>
                <a:srgbClr val="FFC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9472946" y="1978682"/>
              <a:ext cx="1419523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cs typeface="Mj_Faraz" panose="00000700000000000000" pitchFamily="2" charset="-78"/>
                </a:rPr>
                <a:t>خدانگهدار</a:t>
              </a:r>
              <a:endParaRPr lang="fa-IR" sz="3600" b="1" dirty="0">
                <a:solidFill>
                  <a:schemeClr val="bg1"/>
                </a:solidFill>
                <a:cs typeface="Mj_Faraz" panose="00000700000000000000" pitchFamily="2" charset="-78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9374788" y="2490535"/>
              <a:ext cx="1535951" cy="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531341" y="6146662"/>
              <a:ext cx="910697" cy="367036"/>
            </a:xfrm>
            <a:prstGeom prst="rect">
              <a:avLst/>
            </a:prstGeom>
            <a:solidFill>
              <a:schemeClr val="accent2"/>
            </a:solidFill>
            <a:scene3d>
              <a:camera prst="perspectiveRelaxedModerately">
                <a:rot lat="19200000" lon="0" rev="0"/>
              </a:camera>
              <a:lightRig rig="threePt" dir="t"/>
            </a:scene3d>
            <a:sp3d prstMaterial="metal">
              <a:bevelT w="101600" prst="riblet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645502" y="6330180"/>
              <a:ext cx="475737" cy="183518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582843" y="6446478"/>
              <a:ext cx="475737" cy="18351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29754" y="6400833"/>
              <a:ext cx="26776" cy="295412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277">
            <a:off x="2723259" y="2546989"/>
            <a:ext cx="3089154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31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933">
        <p15:prstTrans prst="curtains"/>
      </p:transition>
    </mc:Choice>
    <mc:Fallback>
      <p:transition spd="slow" advTm="19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2|2.4|0.5|1.4|0.8|0.5|1.3|1.1|0.8|0.6|0.7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|3.2|4.9|6.6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1|1.2|8.5|5.2|1.5|1.2|2.2|2|1.5|3.5|1.4|1|1.1|1.4|1.2|1.6|1.4|3.1|1.8|0.8|2.5|2|2.3|1.7|2.6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5|1|5.8|3|1.5|1.4|1.4|5.2|1.5|1.1|2.7|2.1|1.4|2.9|1.5|5.3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8|1|4.8|2.6|1|1.1|0.9|6.7|0.7|1.2|0.8|0.8|1.1|0.8|0.9|1.3|1.9|0.8|0.7|1.5|0.8|4.3|0.8|0.9|1.1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448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 Koodak</vt:lpstr>
      <vt:lpstr>B Morvarid</vt:lpstr>
      <vt:lpstr>Calibri</vt:lpstr>
      <vt:lpstr>Calibri Light</vt:lpstr>
      <vt:lpstr>Cambria Math</vt:lpstr>
      <vt:lpstr>Mj_Faraz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 zahra</dc:creator>
  <cp:lastModifiedBy>ya zahra</cp:lastModifiedBy>
  <cp:revision>68</cp:revision>
  <dcterms:created xsi:type="dcterms:W3CDTF">2013-12-04T17:51:29Z</dcterms:created>
  <dcterms:modified xsi:type="dcterms:W3CDTF">2014-01-03T16:11:35Z</dcterms:modified>
</cp:coreProperties>
</file>